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81" r:id="rId2"/>
    <p:sldId id="349" r:id="rId3"/>
    <p:sldId id="360" r:id="rId4"/>
    <p:sldId id="361" r:id="rId5"/>
    <p:sldId id="366" r:id="rId6"/>
    <p:sldId id="293" r:id="rId7"/>
    <p:sldId id="333" r:id="rId8"/>
    <p:sldId id="308" r:id="rId9"/>
    <p:sldId id="310" r:id="rId10"/>
    <p:sldId id="362" r:id="rId11"/>
    <p:sldId id="351" r:id="rId12"/>
    <p:sldId id="335" r:id="rId13"/>
    <p:sldId id="312" r:id="rId14"/>
    <p:sldId id="364" r:id="rId15"/>
    <p:sldId id="365" r:id="rId16"/>
    <p:sldId id="339" r:id="rId17"/>
    <p:sldId id="367" r:id="rId18"/>
    <p:sldId id="370" r:id="rId19"/>
    <p:sldId id="368" r:id="rId20"/>
    <p:sldId id="369" r:id="rId21"/>
  </p:sldIdLst>
  <p:sldSz cx="12192000" cy="6858000"/>
  <p:notesSz cx="6807200" cy="9939338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4989D"/>
    <a:srgbClr val="FADBD6"/>
    <a:srgbClr val="89E0EA"/>
    <a:srgbClr val="F9DCD6"/>
    <a:srgbClr val="EF949B"/>
    <a:srgbClr val="009999"/>
    <a:srgbClr val="FFFFCC"/>
    <a:srgbClr val="FFFFFF"/>
    <a:srgbClr val="187C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2117" autoAdjust="0"/>
  </p:normalViewPr>
  <p:slideViewPr>
    <p:cSldViewPr snapToGrid="0">
      <p:cViewPr varScale="1">
        <p:scale>
          <a:sx n="85" d="100"/>
          <a:sy n="85" d="100"/>
        </p:scale>
        <p:origin x="590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48" d="100"/>
          <a:sy n="48" d="100"/>
        </p:scale>
        <p:origin x="1954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1BB8339D-3865-419B-A6A9-D54E7DCBAF2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585C886-6F28-4B24-9D1E-72D65BC1973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6306D7-F83C-45FD-B899-C5BAA999EE4F}" type="datetimeFigureOut">
              <a:rPr lang="zh-CN" altLang="en-US" smtClean="0"/>
              <a:t>2026/9/3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0CAE37A-99A5-4EF8-9A55-D6F456174A8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7ED1E34-D874-4C3B-91DD-AABE6B1C650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81C531-728B-4421-A5EE-0096A635CD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23843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ADEA49-AC55-46A5-B581-4E188451AFE3}" type="datetimeFigureOut">
              <a:rPr lang="zh-CN" altLang="en-US" smtClean="0"/>
              <a:t>2026/9/3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040C06-AFB9-495C-B422-891E99B637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5860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040C06-AFB9-495C-B422-891E99B637ED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6275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55BA3-03AB-468F-BEEA-9CC5557F05A5}" type="datetime1">
              <a:rPr lang="zh-CN" altLang="en-US" smtClean="0"/>
              <a:t>2026/9/3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9280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B8843-1701-4019-9DB5-A8A5F7D13E76}" type="datetime1">
              <a:rPr lang="zh-CN" altLang="en-US" smtClean="0"/>
              <a:t>2026/9/3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2651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462A8-8B7F-4739-8E02-A731D4DA742B}" type="datetime1">
              <a:rPr lang="zh-CN" altLang="en-US" smtClean="0"/>
              <a:t>2026/9/3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5630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F90A9-0962-4CB5-9569-019695CFB5FD}" type="datetime1">
              <a:rPr lang="zh-CN" altLang="en-US" smtClean="0"/>
              <a:t>2026/9/3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0718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ABEB4-1602-41FF-AAF3-0E1A967FB42A}" type="datetime1">
              <a:rPr lang="zh-CN" altLang="en-US" smtClean="0"/>
              <a:t>2026/9/3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381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DB254-3CEB-4E23-ACCE-BE0EFC07727B}" type="datetime1">
              <a:rPr lang="zh-CN" altLang="en-US" smtClean="0"/>
              <a:t>2026/9/3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889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5F33F-CBC7-49C2-872B-4FEB611F357B}" type="datetime1">
              <a:rPr lang="zh-CN" altLang="en-US" smtClean="0"/>
              <a:t>2026/9/3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7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CF6BD-8D41-4AE4-9096-90F84C5BF510}" type="datetime1">
              <a:rPr lang="zh-CN" altLang="en-US" smtClean="0"/>
              <a:t>2026/9/3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2486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8CD96-1A5B-4E48-BBF9-2A9BD697B4A8}" type="datetime1">
              <a:rPr lang="zh-CN" altLang="en-US" smtClean="0"/>
              <a:t>2026/9/3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519188"/>
            <a:ext cx="2743200" cy="365125"/>
          </a:xfrm>
        </p:spPr>
        <p:txBody>
          <a:bodyPr/>
          <a:lstStyle/>
          <a:p>
            <a:fld id="{DEF62FDC-AF09-4D6B-8033-A72B6992ABBE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3AA60E25-1DD8-4E03-BC07-8227439D47B4}"/>
              </a:ext>
            </a:extLst>
          </p:cNvPr>
          <p:cNvGrpSpPr/>
          <p:nvPr userDrawn="1"/>
        </p:nvGrpSpPr>
        <p:grpSpPr>
          <a:xfrm>
            <a:off x="-32658" y="0"/>
            <a:ext cx="12224657" cy="6872630"/>
            <a:chOff x="-32658" y="0"/>
            <a:chExt cx="12224657" cy="687263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3F1C1A2B-842D-4B73-BDD0-255BC0B915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0F0F0"/>
                </a:clrFrom>
                <a:clrTo>
                  <a:srgbClr val="F0F0F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89" r="44624" b="43633"/>
            <a:stretch/>
          </p:blipFill>
          <p:spPr>
            <a:xfrm>
              <a:off x="-32658" y="0"/>
              <a:ext cx="3251509" cy="1537855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903632A2-DBFF-4B2F-9C17-3FED31EA96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0F0F0"/>
                </a:clrFrom>
                <a:clrTo>
                  <a:srgbClr val="F0F0F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494" t="23216" r="393" b="-222"/>
            <a:stretch/>
          </p:blipFill>
          <p:spPr>
            <a:xfrm>
              <a:off x="11083636" y="5699770"/>
              <a:ext cx="1108363" cy="11728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4505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C275E-116F-4E54-BA25-285DFFA0C278}" type="datetime1">
              <a:rPr lang="zh-CN" altLang="en-US" smtClean="0"/>
              <a:t>2026/9/3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9400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DA32D-4AC1-415E-85C9-465D79A66CA2}" type="datetime1">
              <a:rPr lang="zh-CN" altLang="en-US" smtClean="0"/>
              <a:t>2026/9/3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7970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492E0-FFDB-4281-9F7E-3EC65ECCBE86}" type="datetime1">
              <a:rPr lang="zh-CN" altLang="en-US" smtClean="0"/>
              <a:t>2026/9/3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62FDC-AF09-4D6B-8033-A72B6992AB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816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AEFA0419-A3C2-486C-A364-E65CF8A75BFA}"/>
              </a:ext>
            </a:extLst>
          </p:cNvPr>
          <p:cNvSpPr/>
          <p:nvPr/>
        </p:nvSpPr>
        <p:spPr>
          <a:xfrm>
            <a:off x="0" y="-1"/>
            <a:ext cx="12192000" cy="6982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8B817C31-96E5-4536-A4D3-FDB6198996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19"/>
          <a:stretch/>
        </p:blipFill>
        <p:spPr>
          <a:xfrm>
            <a:off x="-223673" y="-1"/>
            <a:ext cx="12415673" cy="698269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1985709" y="2815249"/>
            <a:ext cx="85710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>
              <a:spcAft>
                <a:spcPts val="400"/>
              </a:spcAft>
              <a:buSzPct val="70000"/>
            </a:pPr>
            <a:r>
              <a:rPr lang="en-US" altLang="zh-CN" sz="4400" b="1" dirty="0">
                <a:solidFill>
                  <a:srgbClr val="0000FF"/>
                </a:solidFill>
                <a:latin typeface="思源黑体" panose="020B0500000000000000" pitchFamily="34" charset="-122"/>
                <a:ea typeface="思源黑体" panose="020B0500000000000000" pitchFamily="34" charset="-122"/>
              </a:rPr>
              <a:t>11</a:t>
            </a:r>
            <a:r>
              <a:rPr lang="en-US" altLang="zh-TW" sz="4400" b="1" dirty="0">
                <a:solidFill>
                  <a:srgbClr val="0000FF"/>
                </a:solidFill>
                <a:latin typeface="思源黑体" panose="020B0500000000000000" pitchFamily="34" charset="-122"/>
                <a:ea typeface="思源黑体" panose="020B0500000000000000" pitchFamily="34" charset="-122"/>
              </a:rPr>
              <a:t>5</a:t>
            </a:r>
            <a:r>
              <a:rPr lang="zh-TW" altLang="en-US" sz="4400" b="1" dirty="0">
                <a:solidFill>
                  <a:srgbClr val="0000FF"/>
                </a:solidFill>
                <a:latin typeface="思源黑体" panose="020B0500000000000000" pitchFamily="34" charset="-122"/>
                <a:ea typeface="思源黑体" panose="020B0500000000000000" pitchFamily="34" charset="-122"/>
              </a:rPr>
              <a:t>學年度新生座談會：所務介紹</a:t>
            </a:r>
            <a:endParaRPr lang="zh-CN" altLang="en-US" sz="4400" b="1" dirty="0">
              <a:solidFill>
                <a:srgbClr val="0000FF"/>
              </a:solidFill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sp>
        <p:nvSpPr>
          <p:cNvPr id="19" name="Freeform 98">
            <a:extLst>
              <a:ext uri="{FF2B5EF4-FFF2-40B4-BE49-F238E27FC236}">
                <a16:creationId xmlns:a16="http://schemas.microsoft.com/office/drawing/2014/main" id="{E3C6A134-6EE4-4EDF-93E0-5CC066886C11}"/>
              </a:ext>
            </a:extLst>
          </p:cNvPr>
          <p:cNvSpPr>
            <a:spLocks noEditPoints="1"/>
          </p:cNvSpPr>
          <p:nvPr/>
        </p:nvSpPr>
        <p:spPr bwMode="auto">
          <a:xfrm>
            <a:off x="3828151" y="6122889"/>
            <a:ext cx="163376" cy="199979"/>
          </a:xfrm>
          <a:custGeom>
            <a:avLst/>
            <a:gdLst>
              <a:gd name="T0" fmla="*/ 43 w 138"/>
              <a:gd name="T1" fmla="*/ 169 h 169"/>
              <a:gd name="T2" fmla="*/ 51 w 138"/>
              <a:gd name="T3" fmla="*/ 111 h 169"/>
              <a:gd name="T4" fmla="*/ 35 w 138"/>
              <a:gd name="T5" fmla="*/ 160 h 169"/>
              <a:gd name="T6" fmla="*/ 68 w 138"/>
              <a:gd name="T7" fmla="*/ 169 h 169"/>
              <a:gd name="T8" fmla="*/ 76 w 138"/>
              <a:gd name="T9" fmla="*/ 111 h 169"/>
              <a:gd name="T10" fmla="*/ 59 w 138"/>
              <a:gd name="T11" fmla="*/ 160 h 169"/>
              <a:gd name="T12" fmla="*/ 76 w 138"/>
              <a:gd name="T13" fmla="*/ 21 h 169"/>
              <a:gd name="T14" fmla="*/ 35 w 138"/>
              <a:gd name="T15" fmla="*/ 21 h 169"/>
              <a:gd name="T16" fmla="*/ 106 w 138"/>
              <a:gd name="T17" fmla="*/ 106 h 169"/>
              <a:gd name="T18" fmla="*/ 82 w 138"/>
              <a:gd name="T19" fmla="*/ 49 h 169"/>
              <a:gd name="T20" fmla="*/ 67 w 138"/>
              <a:gd name="T21" fmla="*/ 45 h 169"/>
              <a:gd name="T22" fmla="*/ 44 w 138"/>
              <a:gd name="T23" fmla="*/ 45 h 169"/>
              <a:gd name="T24" fmla="*/ 29 w 138"/>
              <a:gd name="T25" fmla="*/ 49 h 169"/>
              <a:gd name="T26" fmla="*/ 5 w 138"/>
              <a:gd name="T27" fmla="*/ 106 h 169"/>
              <a:gd name="T28" fmla="*/ 31 w 138"/>
              <a:gd name="T29" fmla="*/ 78 h 169"/>
              <a:gd name="T30" fmla="*/ 80 w 138"/>
              <a:gd name="T31" fmla="*/ 103 h 169"/>
              <a:gd name="T32" fmla="*/ 94 w 138"/>
              <a:gd name="T33" fmla="*/ 103 h 169"/>
              <a:gd name="T34" fmla="*/ 121 w 138"/>
              <a:gd name="T35" fmla="*/ 165 h 169"/>
              <a:gd name="T36" fmla="*/ 109 w 138"/>
              <a:gd name="T37" fmla="*/ 159 h 169"/>
              <a:gd name="T38" fmla="*/ 92 w 138"/>
              <a:gd name="T39" fmla="*/ 165 h 169"/>
              <a:gd name="T40" fmla="*/ 133 w 138"/>
              <a:gd name="T41" fmla="*/ 169 h 169"/>
              <a:gd name="T42" fmla="*/ 138 w 138"/>
              <a:gd name="T43" fmla="*/ 155 h 169"/>
              <a:gd name="T44" fmla="*/ 121 w 138"/>
              <a:gd name="T45" fmla="*/ 165 h 169"/>
              <a:gd name="T46" fmla="*/ 129 w 138"/>
              <a:gd name="T47" fmla="*/ 132 h 169"/>
              <a:gd name="T48" fmla="*/ 96 w 138"/>
              <a:gd name="T49" fmla="*/ 132 h 169"/>
              <a:gd name="T50" fmla="*/ 92 w 138"/>
              <a:gd name="T51" fmla="*/ 149 h 169"/>
              <a:gd name="T52" fmla="*/ 109 w 138"/>
              <a:gd name="T53" fmla="*/ 148 h 169"/>
              <a:gd name="T54" fmla="*/ 121 w 138"/>
              <a:gd name="T55" fmla="*/ 154 h 169"/>
              <a:gd name="T56" fmla="*/ 138 w 138"/>
              <a:gd name="T57" fmla="*/ 136 h 169"/>
              <a:gd name="T58" fmla="*/ 106 w 138"/>
              <a:gd name="T59" fmla="*/ 132 h 169"/>
              <a:gd name="T60" fmla="*/ 106 w 138"/>
              <a:gd name="T61" fmla="*/ 132 h 169"/>
              <a:gd name="T62" fmla="*/ 113 w 138"/>
              <a:gd name="T63" fmla="*/ 161 h 169"/>
              <a:gd name="T64" fmla="*/ 117 w 138"/>
              <a:gd name="T65" fmla="*/ 152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38" h="169">
                <a:moveTo>
                  <a:pt x="35" y="160"/>
                </a:moveTo>
                <a:cubicBezTo>
                  <a:pt x="35" y="165"/>
                  <a:pt x="38" y="169"/>
                  <a:pt x="43" y="169"/>
                </a:cubicBezTo>
                <a:cubicBezTo>
                  <a:pt x="47" y="169"/>
                  <a:pt x="51" y="165"/>
                  <a:pt x="51" y="160"/>
                </a:cubicBezTo>
                <a:cubicBezTo>
                  <a:pt x="51" y="111"/>
                  <a:pt x="51" y="111"/>
                  <a:pt x="51" y="111"/>
                </a:cubicBezTo>
                <a:cubicBezTo>
                  <a:pt x="35" y="111"/>
                  <a:pt x="35" y="111"/>
                  <a:pt x="35" y="111"/>
                </a:cubicBezTo>
                <a:lnTo>
                  <a:pt x="35" y="160"/>
                </a:lnTo>
                <a:close/>
                <a:moveTo>
                  <a:pt x="59" y="160"/>
                </a:moveTo>
                <a:cubicBezTo>
                  <a:pt x="59" y="165"/>
                  <a:pt x="63" y="169"/>
                  <a:pt x="68" y="169"/>
                </a:cubicBezTo>
                <a:cubicBezTo>
                  <a:pt x="72" y="169"/>
                  <a:pt x="76" y="165"/>
                  <a:pt x="76" y="160"/>
                </a:cubicBezTo>
                <a:cubicBezTo>
                  <a:pt x="76" y="111"/>
                  <a:pt x="76" y="111"/>
                  <a:pt x="76" y="111"/>
                </a:cubicBezTo>
                <a:cubicBezTo>
                  <a:pt x="59" y="111"/>
                  <a:pt x="59" y="111"/>
                  <a:pt x="59" y="111"/>
                </a:cubicBezTo>
                <a:lnTo>
                  <a:pt x="59" y="160"/>
                </a:lnTo>
                <a:close/>
                <a:moveTo>
                  <a:pt x="55" y="41"/>
                </a:moveTo>
                <a:cubicBezTo>
                  <a:pt x="67" y="41"/>
                  <a:pt x="76" y="32"/>
                  <a:pt x="76" y="21"/>
                </a:cubicBezTo>
                <a:cubicBezTo>
                  <a:pt x="76" y="9"/>
                  <a:pt x="67" y="0"/>
                  <a:pt x="55" y="0"/>
                </a:cubicBezTo>
                <a:cubicBezTo>
                  <a:pt x="44" y="0"/>
                  <a:pt x="35" y="9"/>
                  <a:pt x="35" y="21"/>
                </a:cubicBezTo>
                <a:cubicBezTo>
                  <a:pt x="35" y="32"/>
                  <a:pt x="44" y="41"/>
                  <a:pt x="55" y="41"/>
                </a:cubicBezTo>
                <a:close/>
                <a:moveTo>
                  <a:pt x="106" y="106"/>
                </a:moveTo>
                <a:cubicBezTo>
                  <a:pt x="110" y="104"/>
                  <a:pt x="111" y="99"/>
                  <a:pt x="109" y="95"/>
                </a:cubicBezTo>
                <a:cubicBezTo>
                  <a:pt x="82" y="49"/>
                  <a:pt x="82" y="49"/>
                  <a:pt x="82" y="49"/>
                </a:cubicBezTo>
                <a:cubicBezTo>
                  <a:pt x="80" y="45"/>
                  <a:pt x="70" y="45"/>
                  <a:pt x="69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55" y="61"/>
                  <a:pt x="55" y="61"/>
                  <a:pt x="55" y="61"/>
                </a:cubicBezTo>
                <a:cubicBezTo>
                  <a:pt x="44" y="45"/>
                  <a:pt x="44" y="45"/>
                  <a:pt x="44" y="45"/>
                </a:cubicBezTo>
                <a:cubicBezTo>
                  <a:pt x="42" y="45"/>
                  <a:pt x="42" y="45"/>
                  <a:pt x="42" y="45"/>
                </a:cubicBezTo>
                <a:cubicBezTo>
                  <a:pt x="41" y="45"/>
                  <a:pt x="31" y="45"/>
                  <a:pt x="29" y="49"/>
                </a:cubicBezTo>
                <a:cubicBezTo>
                  <a:pt x="2" y="95"/>
                  <a:pt x="2" y="95"/>
                  <a:pt x="2" y="95"/>
                </a:cubicBezTo>
                <a:cubicBezTo>
                  <a:pt x="0" y="99"/>
                  <a:pt x="1" y="104"/>
                  <a:pt x="5" y="106"/>
                </a:cubicBezTo>
                <a:cubicBezTo>
                  <a:pt x="9" y="109"/>
                  <a:pt x="14" y="107"/>
                  <a:pt x="16" y="103"/>
                </a:cubicBezTo>
                <a:cubicBezTo>
                  <a:pt x="31" y="78"/>
                  <a:pt x="31" y="78"/>
                  <a:pt x="31" y="78"/>
                </a:cubicBezTo>
                <a:cubicBezTo>
                  <a:pt x="31" y="103"/>
                  <a:pt x="31" y="103"/>
                  <a:pt x="31" y="103"/>
                </a:cubicBezTo>
                <a:cubicBezTo>
                  <a:pt x="80" y="103"/>
                  <a:pt x="80" y="103"/>
                  <a:pt x="80" y="103"/>
                </a:cubicBezTo>
                <a:cubicBezTo>
                  <a:pt x="80" y="78"/>
                  <a:pt x="80" y="78"/>
                  <a:pt x="80" y="78"/>
                </a:cubicBezTo>
                <a:cubicBezTo>
                  <a:pt x="94" y="103"/>
                  <a:pt x="94" y="103"/>
                  <a:pt x="94" y="103"/>
                </a:cubicBezTo>
                <a:cubicBezTo>
                  <a:pt x="97" y="107"/>
                  <a:pt x="102" y="109"/>
                  <a:pt x="106" y="106"/>
                </a:cubicBezTo>
                <a:close/>
                <a:moveTo>
                  <a:pt x="121" y="165"/>
                </a:moveTo>
                <a:cubicBezTo>
                  <a:pt x="109" y="165"/>
                  <a:pt x="109" y="165"/>
                  <a:pt x="109" y="165"/>
                </a:cubicBezTo>
                <a:cubicBezTo>
                  <a:pt x="109" y="159"/>
                  <a:pt x="109" y="159"/>
                  <a:pt x="109" y="159"/>
                </a:cubicBezTo>
                <a:cubicBezTo>
                  <a:pt x="103" y="159"/>
                  <a:pt x="98" y="157"/>
                  <a:pt x="92" y="155"/>
                </a:cubicBezTo>
                <a:cubicBezTo>
                  <a:pt x="92" y="165"/>
                  <a:pt x="92" y="165"/>
                  <a:pt x="92" y="165"/>
                </a:cubicBezTo>
                <a:cubicBezTo>
                  <a:pt x="92" y="167"/>
                  <a:pt x="94" y="169"/>
                  <a:pt x="96" y="169"/>
                </a:cubicBezTo>
                <a:cubicBezTo>
                  <a:pt x="133" y="169"/>
                  <a:pt x="133" y="169"/>
                  <a:pt x="133" y="169"/>
                </a:cubicBezTo>
                <a:cubicBezTo>
                  <a:pt x="136" y="169"/>
                  <a:pt x="138" y="167"/>
                  <a:pt x="138" y="165"/>
                </a:cubicBezTo>
                <a:cubicBezTo>
                  <a:pt x="138" y="155"/>
                  <a:pt x="138" y="155"/>
                  <a:pt x="138" y="155"/>
                </a:cubicBezTo>
                <a:cubicBezTo>
                  <a:pt x="132" y="157"/>
                  <a:pt x="127" y="159"/>
                  <a:pt x="121" y="159"/>
                </a:cubicBezTo>
                <a:lnTo>
                  <a:pt x="121" y="165"/>
                </a:lnTo>
                <a:close/>
                <a:moveTo>
                  <a:pt x="133" y="132"/>
                </a:moveTo>
                <a:cubicBezTo>
                  <a:pt x="129" y="132"/>
                  <a:pt x="129" y="132"/>
                  <a:pt x="129" y="132"/>
                </a:cubicBezTo>
                <a:cubicBezTo>
                  <a:pt x="126" y="116"/>
                  <a:pt x="104" y="116"/>
                  <a:pt x="101" y="132"/>
                </a:cubicBezTo>
                <a:cubicBezTo>
                  <a:pt x="96" y="132"/>
                  <a:pt x="96" y="132"/>
                  <a:pt x="96" y="132"/>
                </a:cubicBezTo>
                <a:cubicBezTo>
                  <a:pt x="94" y="132"/>
                  <a:pt x="92" y="134"/>
                  <a:pt x="92" y="136"/>
                </a:cubicBezTo>
                <a:cubicBezTo>
                  <a:pt x="92" y="149"/>
                  <a:pt x="92" y="149"/>
                  <a:pt x="92" y="149"/>
                </a:cubicBezTo>
                <a:cubicBezTo>
                  <a:pt x="98" y="152"/>
                  <a:pt x="103" y="153"/>
                  <a:pt x="109" y="154"/>
                </a:cubicBezTo>
                <a:cubicBezTo>
                  <a:pt x="109" y="148"/>
                  <a:pt x="109" y="148"/>
                  <a:pt x="109" y="148"/>
                </a:cubicBezTo>
                <a:cubicBezTo>
                  <a:pt x="121" y="148"/>
                  <a:pt x="121" y="148"/>
                  <a:pt x="121" y="148"/>
                </a:cubicBezTo>
                <a:cubicBezTo>
                  <a:pt x="121" y="154"/>
                  <a:pt x="121" y="154"/>
                  <a:pt x="121" y="154"/>
                </a:cubicBezTo>
                <a:cubicBezTo>
                  <a:pt x="127" y="153"/>
                  <a:pt x="132" y="152"/>
                  <a:pt x="138" y="149"/>
                </a:cubicBezTo>
                <a:cubicBezTo>
                  <a:pt x="138" y="136"/>
                  <a:pt x="138" y="136"/>
                  <a:pt x="138" y="136"/>
                </a:cubicBezTo>
                <a:cubicBezTo>
                  <a:pt x="138" y="134"/>
                  <a:pt x="136" y="132"/>
                  <a:pt x="133" y="132"/>
                </a:cubicBezTo>
                <a:close/>
                <a:moveTo>
                  <a:pt x="106" y="132"/>
                </a:moveTo>
                <a:cubicBezTo>
                  <a:pt x="109" y="123"/>
                  <a:pt x="121" y="123"/>
                  <a:pt x="124" y="132"/>
                </a:cubicBezTo>
                <a:lnTo>
                  <a:pt x="106" y="132"/>
                </a:lnTo>
                <a:close/>
                <a:moveTo>
                  <a:pt x="113" y="152"/>
                </a:moveTo>
                <a:cubicBezTo>
                  <a:pt x="113" y="161"/>
                  <a:pt x="113" y="161"/>
                  <a:pt x="113" y="161"/>
                </a:cubicBezTo>
                <a:cubicBezTo>
                  <a:pt x="117" y="161"/>
                  <a:pt x="117" y="161"/>
                  <a:pt x="117" y="161"/>
                </a:cubicBezTo>
                <a:cubicBezTo>
                  <a:pt x="117" y="152"/>
                  <a:pt x="117" y="152"/>
                  <a:pt x="117" y="152"/>
                </a:cubicBezTo>
                <a:lnTo>
                  <a:pt x="113" y="1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98">
            <a:extLst>
              <a:ext uri="{FF2B5EF4-FFF2-40B4-BE49-F238E27FC236}">
                <a16:creationId xmlns:a16="http://schemas.microsoft.com/office/drawing/2014/main" id="{E3C6A134-6EE4-4EDF-93E0-5CC066886C11}"/>
              </a:ext>
            </a:extLst>
          </p:cNvPr>
          <p:cNvSpPr>
            <a:spLocks noEditPoints="1"/>
          </p:cNvSpPr>
          <p:nvPr/>
        </p:nvSpPr>
        <p:spPr bwMode="auto">
          <a:xfrm>
            <a:off x="7596385" y="6122889"/>
            <a:ext cx="163376" cy="199979"/>
          </a:xfrm>
          <a:custGeom>
            <a:avLst/>
            <a:gdLst>
              <a:gd name="T0" fmla="*/ 43 w 138"/>
              <a:gd name="T1" fmla="*/ 169 h 169"/>
              <a:gd name="T2" fmla="*/ 51 w 138"/>
              <a:gd name="T3" fmla="*/ 111 h 169"/>
              <a:gd name="T4" fmla="*/ 35 w 138"/>
              <a:gd name="T5" fmla="*/ 160 h 169"/>
              <a:gd name="T6" fmla="*/ 68 w 138"/>
              <a:gd name="T7" fmla="*/ 169 h 169"/>
              <a:gd name="T8" fmla="*/ 76 w 138"/>
              <a:gd name="T9" fmla="*/ 111 h 169"/>
              <a:gd name="T10" fmla="*/ 59 w 138"/>
              <a:gd name="T11" fmla="*/ 160 h 169"/>
              <a:gd name="T12" fmla="*/ 76 w 138"/>
              <a:gd name="T13" fmla="*/ 21 h 169"/>
              <a:gd name="T14" fmla="*/ 35 w 138"/>
              <a:gd name="T15" fmla="*/ 21 h 169"/>
              <a:gd name="T16" fmla="*/ 106 w 138"/>
              <a:gd name="T17" fmla="*/ 106 h 169"/>
              <a:gd name="T18" fmla="*/ 82 w 138"/>
              <a:gd name="T19" fmla="*/ 49 h 169"/>
              <a:gd name="T20" fmla="*/ 67 w 138"/>
              <a:gd name="T21" fmla="*/ 45 h 169"/>
              <a:gd name="T22" fmla="*/ 44 w 138"/>
              <a:gd name="T23" fmla="*/ 45 h 169"/>
              <a:gd name="T24" fmla="*/ 29 w 138"/>
              <a:gd name="T25" fmla="*/ 49 h 169"/>
              <a:gd name="T26" fmla="*/ 5 w 138"/>
              <a:gd name="T27" fmla="*/ 106 h 169"/>
              <a:gd name="T28" fmla="*/ 31 w 138"/>
              <a:gd name="T29" fmla="*/ 78 h 169"/>
              <a:gd name="T30" fmla="*/ 80 w 138"/>
              <a:gd name="T31" fmla="*/ 103 h 169"/>
              <a:gd name="T32" fmla="*/ 94 w 138"/>
              <a:gd name="T33" fmla="*/ 103 h 169"/>
              <a:gd name="T34" fmla="*/ 121 w 138"/>
              <a:gd name="T35" fmla="*/ 165 h 169"/>
              <a:gd name="T36" fmla="*/ 109 w 138"/>
              <a:gd name="T37" fmla="*/ 159 h 169"/>
              <a:gd name="T38" fmla="*/ 92 w 138"/>
              <a:gd name="T39" fmla="*/ 165 h 169"/>
              <a:gd name="T40" fmla="*/ 133 w 138"/>
              <a:gd name="T41" fmla="*/ 169 h 169"/>
              <a:gd name="T42" fmla="*/ 138 w 138"/>
              <a:gd name="T43" fmla="*/ 155 h 169"/>
              <a:gd name="T44" fmla="*/ 121 w 138"/>
              <a:gd name="T45" fmla="*/ 165 h 169"/>
              <a:gd name="T46" fmla="*/ 129 w 138"/>
              <a:gd name="T47" fmla="*/ 132 h 169"/>
              <a:gd name="T48" fmla="*/ 96 w 138"/>
              <a:gd name="T49" fmla="*/ 132 h 169"/>
              <a:gd name="T50" fmla="*/ 92 w 138"/>
              <a:gd name="T51" fmla="*/ 149 h 169"/>
              <a:gd name="T52" fmla="*/ 109 w 138"/>
              <a:gd name="T53" fmla="*/ 148 h 169"/>
              <a:gd name="T54" fmla="*/ 121 w 138"/>
              <a:gd name="T55" fmla="*/ 154 h 169"/>
              <a:gd name="T56" fmla="*/ 138 w 138"/>
              <a:gd name="T57" fmla="*/ 136 h 169"/>
              <a:gd name="T58" fmla="*/ 106 w 138"/>
              <a:gd name="T59" fmla="*/ 132 h 169"/>
              <a:gd name="T60" fmla="*/ 106 w 138"/>
              <a:gd name="T61" fmla="*/ 132 h 169"/>
              <a:gd name="T62" fmla="*/ 113 w 138"/>
              <a:gd name="T63" fmla="*/ 161 h 169"/>
              <a:gd name="T64" fmla="*/ 117 w 138"/>
              <a:gd name="T65" fmla="*/ 152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38" h="169">
                <a:moveTo>
                  <a:pt x="35" y="160"/>
                </a:moveTo>
                <a:cubicBezTo>
                  <a:pt x="35" y="165"/>
                  <a:pt x="38" y="169"/>
                  <a:pt x="43" y="169"/>
                </a:cubicBezTo>
                <a:cubicBezTo>
                  <a:pt x="47" y="169"/>
                  <a:pt x="51" y="165"/>
                  <a:pt x="51" y="160"/>
                </a:cubicBezTo>
                <a:cubicBezTo>
                  <a:pt x="51" y="111"/>
                  <a:pt x="51" y="111"/>
                  <a:pt x="51" y="111"/>
                </a:cubicBezTo>
                <a:cubicBezTo>
                  <a:pt x="35" y="111"/>
                  <a:pt x="35" y="111"/>
                  <a:pt x="35" y="111"/>
                </a:cubicBezTo>
                <a:lnTo>
                  <a:pt x="35" y="160"/>
                </a:lnTo>
                <a:close/>
                <a:moveTo>
                  <a:pt x="59" y="160"/>
                </a:moveTo>
                <a:cubicBezTo>
                  <a:pt x="59" y="165"/>
                  <a:pt x="63" y="169"/>
                  <a:pt x="68" y="169"/>
                </a:cubicBezTo>
                <a:cubicBezTo>
                  <a:pt x="72" y="169"/>
                  <a:pt x="76" y="165"/>
                  <a:pt x="76" y="160"/>
                </a:cubicBezTo>
                <a:cubicBezTo>
                  <a:pt x="76" y="111"/>
                  <a:pt x="76" y="111"/>
                  <a:pt x="76" y="111"/>
                </a:cubicBezTo>
                <a:cubicBezTo>
                  <a:pt x="59" y="111"/>
                  <a:pt x="59" y="111"/>
                  <a:pt x="59" y="111"/>
                </a:cubicBezTo>
                <a:lnTo>
                  <a:pt x="59" y="160"/>
                </a:lnTo>
                <a:close/>
                <a:moveTo>
                  <a:pt x="55" y="41"/>
                </a:moveTo>
                <a:cubicBezTo>
                  <a:pt x="67" y="41"/>
                  <a:pt x="76" y="32"/>
                  <a:pt x="76" y="21"/>
                </a:cubicBezTo>
                <a:cubicBezTo>
                  <a:pt x="76" y="9"/>
                  <a:pt x="67" y="0"/>
                  <a:pt x="55" y="0"/>
                </a:cubicBezTo>
                <a:cubicBezTo>
                  <a:pt x="44" y="0"/>
                  <a:pt x="35" y="9"/>
                  <a:pt x="35" y="21"/>
                </a:cubicBezTo>
                <a:cubicBezTo>
                  <a:pt x="35" y="32"/>
                  <a:pt x="44" y="41"/>
                  <a:pt x="55" y="41"/>
                </a:cubicBezTo>
                <a:close/>
                <a:moveTo>
                  <a:pt x="106" y="106"/>
                </a:moveTo>
                <a:cubicBezTo>
                  <a:pt x="110" y="104"/>
                  <a:pt x="111" y="99"/>
                  <a:pt x="109" y="95"/>
                </a:cubicBezTo>
                <a:cubicBezTo>
                  <a:pt x="82" y="49"/>
                  <a:pt x="82" y="49"/>
                  <a:pt x="82" y="49"/>
                </a:cubicBezTo>
                <a:cubicBezTo>
                  <a:pt x="80" y="45"/>
                  <a:pt x="70" y="45"/>
                  <a:pt x="69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55" y="61"/>
                  <a:pt x="55" y="61"/>
                  <a:pt x="55" y="61"/>
                </a:cubicBezTo>
                <a:cubicBezTo>
                  <a:pt x="44" y="45"/>
                  <a:pt x="44" y="45"/>
                  <a:pt x="44" y="45"/>
                </a:cubicBezTo>
                <a:cubicBezTo>
                  <a:pt x="42" y="45"/>
                  <a:pt x="42" y="45"/>
                  <a:pt x="42" y="45"/>
                </a:cubicBezTo>
                <a:cubicBezTo>
                  <a:pt x="41" y="45"/>
                  <a:pt x="31" y="45"/>
                  <a:pt x="29" y="49"/>
                </a:cubicBezTo>
                <a:cubicBezTo>
                  <a:pt x="2" y="95"/>
                  <a:pt x="2" y="95"/>
                  <a:pt x="2" y="95"/>
                </a:cubicBezTo>
                <a:cubicBezTo>
                  <a:pt x="0" y="99"/>
                  <a:pt x="1" y="104"/>
                  <a:pt x="5" y="106"/>
                </a:cubicBezTo>
                <a:cubicBezTo>
                  <a:pt x="9" y="109"/>
                  <a:pt x="14" y="107"/>
                  <a:pt x="16" y="103"/>
                </a:cubicBezTo>
                <a:cubicBezTo>
                  <a:pt x="31" y="78"/>
                  <a:pt x="31" y="78"/>
                  <a:pt x="31" y="78"/>
                </a:cubicBezTo>
                <a:cubicBezTo>
                  <a:pt x="31" y="103"/>
                  <a:pt x="31" y="103"/>
                  <a:pt x="31" y="103"/>
                </a:cubicBezTo>
                <a:cubicBezTo>
                  <a:pt x="80" y="103"/>
                  <a:pt x="80" y="103"/>
                  <a:pt x="80" y="103"/>
                </a:cubicBezTo>
                <a:cubicBezTo>
                  <a:pt x="80" y="78"/>
                  <a:pt x="80" y="78"/>
                  <a:pt x="80" y="78"/>
                </a:cubicBezTo>
                <a:cubicBezTo>
                  <a:pt x="94" y="103"/>
                  <a:pt x="94" y="103"/>
                  <a:pt x="94" y="103"/>
                </a:cubicBezTo>
                <a:cubicBezTo>
                  <a:pt x="97" y="107"/>
                  <a:pt x="102" y="109"/>
                  <a:pt x="106" y="106"/>
                </a:cubicBezTo>
                <a:close/>
                <a:moveTo>
                  <a:pt x="121" y="165"/>
                </a:moveTo>
                <a:cubicBezTo>
                  <a:pt x="109" y="165"/>
                  <a:pt x="109" y="165"/>
                  <a:pt x="109" y="165"/>
                </a:cubicBezTo>
                <a:cubicBezTo>
                  <a:pt x="109" y="159"/>
                  <a:pt x="109" y="159"/>
                  <a:pt x="109" y="159"/>
                </a:cubicBezTo>
                <a:cubicBezTo>
                  <a:pt x="103" y="159"/>
                  <a:pt x="98" y="157"/>
                  <a:pt x="92" y="155"/>
                </a:cubicBezTo>
                <a:cubicBezTo>
                  <a:pt x="92" y="165"/>
                  <a:pt x="92" y="165"/>
                  <a:pt x="92" y="165"/>
                </a:cubicBezTo>
                <a:cubicBezTo>
                  <a:pt x="92" y="167"/>
                  <a:pt x="94" y="169"/>
                  <a:pt x="96" y="169"/>
                </a:cubicBezTo>
                <a:cubicBezTo>
                  <a:pt x="133" y="169"/>
                  <a:pt x="133" y="169"/>
                  <a:pt x="133" y="169"/>
                </a:cubicBezTo>
                <a:cubicBezTo>
                  <a:pt x="136" y="169"/>
                  <a:pt x="138" y="167"/>
                  <a:pt x="138" y="165"/>
                </a:cubicBezTo>
                <a:cubicBezTo>
                  <a:pt x="138" y="155"/>
                  <a:pt x="138" y="155"/>
                  <a:pt x="138" y="155"/>
                </a:cubicBezTo>
                <a:cubicBezTo>
                  <a:pt x="132" y="157"/>
                  <a:pt x="127" y="159"/>
                  <a:pt x="121" y="159"/>
                </a:cubicBezTo>
                <a:lnTo>
                  <a:pt x="121" y="165"/>
                </a:lnTo>
                <a:close/>
                <a:moveTo>
                  <a:pt x="133" y="132"/>
                </a:moveTo>
                <a:cubicBezTo>
                  <a:pt x="129" y="132"/>
                  <a:pt x="129" y="132"/>
                  <a:pt x="129" y="132"/>
                </a:cubicBezTo>
                <a:cubicBezTo>
                  <a:pt x="126" y="116"/>
                  <a:pt x="104" y="116"/>
                  <a:pt x="101" y="132"/>
                </a:cubicBezTo>
                <a:cubicBezTo>
                  <a:pt x="96" y="132"/>
                  <a:pt x="96" y="132"/>
                  <a:pt x="96" y="132"/>
                </a:cubicBezTo>
                <a:cubicBezTo>
                  <a:pt x="94" y="132"/>
                  <a:pt x="92" y="134"/>
                  <a:pt x="92" y="136"/>
                </a:cubicBezTo>
                <a:cubicBezTo>
                  <a:pt x="92" y="149"/>
                  <a:pt x="92" y="149"/>
                  <a:pt x="92" y="149"/>
                </a:cubicBezTo>
                <a:cubicBezTo>
                  <a:pt x="98" y="152"/>
                  <a:pt x="103" y="153"/>
                  <a:pt x="109" y="154"/>
                </a:cubicBezTo>
                <a:cubicBezTo>
                  <a:pt x="109" y="148"/>
                  <a:pt x="109" y="148"/>
                  <a:pt x="109" y="148"/>
                </a:cubicBezTo>
                <a:cubicBezTo>
                  <a:pt x="121" y="148"/>
                  <a:pt x="121" y="148"/>
                  <a:pt x="121" y="148"/>
                </a:cubicBezTo>
                <a:cubicBezTo>
                  <a:pt x="121" y="154"/>
                  <a:pt x="121" y="154"/>
                  <a:pt x="121" y="154"/>
                </a:cubicBezTo>
                <a:cubicBezTo>
                  <a:pt x="127" y="153"/>
                  <a:pt x="132" y="152"/>
                  <a:pt x="138" y="149"/>
                </a:cubicBezTo>
                <a:cubicBezTo>
                  <a:pt x="138" y="136"/>
                  <a:pt x="138" y="136"/>
                  <a:pt x="138" y="136"/>
                </a:cubicBezTo>
                <a:cubicBezTo>
                  <a:pt x="138" y="134"/>
                  <a:pt x="136" y="132"/>
                  <a:pt x="133" y="132"/>
                </a:cubicBezTo>
                <a:close/>
                <a:moveTo>
                  <a:pt x="106" y="132"/>
                </a:moveTo>
                <a:cubicBezTo>
                  <a:pt x="109" y="123"/>
                  <a:pt x="121" y="123"/>
                  <a:pt x="124" y="132"/>
                </a:cubicBezTo>
                <a:lnTo>
                  <a:pt x="106" y="132"/>
                </a:lnTo>
                <a:close/>
                <a:moveTo>
                  <a:pt x="113" y="152"/>
                </a:moveTo>
                <a:cubicBezTo>
                  <a:pt x="113" y="161"/>
                  <a:pt x="113" y="161"/>
                  <a:pt x="113" y="161"/>
                </a:cubicBezTo>
                <a:cubicBezTo>
                  <a:pt x="117" y="161"/>
                  <a:pt x="117" y="161"/>
                  <a:pt x="117" y="161"/>
                </a:cubicBezTo>
                <a:cubicBezTo>
                  <a:pt x="117" y="152"/>
                  <a:pt x="117" y="152"/>
                  <a:pt x="117" y="152"/>
                </a:cubicBezTo>
                <a:lnTo>
                  <a:pt x="113" y="1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圆角矩形 60">
            <a:extLst>
              <a:ext uri="{FF2B5EF4-FFF2-40B4-BE49-F238E27FC236}">
                <a16:creationId xmlns:a16="http://schemas.microsoft.com/office/drawing/2014/main" id="{5BE52BD4-0711-4B0F-9CA5-2A3121E81F14}"/>
              </a:ext>
            </a:extLst>
          </p:cNvPr>
          <p:cNvSpPr/>
          <p:nvPr/>
        </p:nvSpPr>
        <p:spPr>
          <a:xfrm>
            <a:off x="2868390" y="5820260"/>
            <a:ext cx="6624735" cy="426666"/>
          </a:xfrm>
          <a:prstGeom prst="roundRect">
            <a:avLst>
              <a:gd name="adj" fmla="val 16667"/>
            </a:avLst>
          </a:prstGeom>
          <a:solidFill>
            <a:srgbClr val="187C86"/>
          </a:solidFill>
          <a:ln>
            <a:noFill/>
          </a:ln>
          <a:effectLst>
            <a:outerShdw blurRad="50800" dist="38100" dir="8100000" sx="101000" sy="101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>
              <a:defRPr/>
            </a:pPr>
            <a:r>
              <a:rPr lang="zh-TW" altLang="en-US" sz="2400" b="1" dirty="0">
                <a:ln w="11430"/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中華民國</a:t>
            </a:r>
            <a:r>
              <a:rPr lang="en-US" altLang="zh-TW" sz="2400" b="1" dirty="0">
                <a:ln w="11430"/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115</a:t>
            </a:r>
            <a:r>
              <a:rPr lang="zh-TW" altLang="en-US" sz="2400" b="1" dirty="0">
                <a:ln w="11430"/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sz="2400" b="1" dirty="0">
                <a:ln w="11430"/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</a:t>
            </a:r>
            <a:r>
              <a:rPr lang="zh-TW" altLang="en-US" sz="2400" b="1" dirty="0">
                <a:ln w="11430"/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</a:t>
            </a:r>
            <a:r>
              <a:rPr lang="en-US" altLang="zh-TW" sz="2400" b="1" dirty="0">
                <a:ln w="11430"/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sz="2400" b="1" dirty="0">
                <a:ln w="11430"/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3F89BFCB-E1F7-4F64-9815-DD5BFBC07625}"/>
              </a:ext>
            </a:extLst>
          </p:cNvPr>
          <p:cNvSpPr/>
          <p:nvPr/>
        </p:nvSpPr>
        <p:spPr>
          <a:xfrm>
            <a:off x="3668076" y="4719291"/>
            <a:ext cx="4855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 fontAlgn="ctr">
              <a:spcAft>
                <a:spcPts val="400"/>
              </a:spcAft>
              <a:buSzPct val="70000"/>
            </a:pPr>
            <a:r>
              <a:rPr lang="zh-TW" altLang="en-US" sz="2400" dirty="0">
                <a:solidFill>
                  <a:srgbClr val="0000FF"/>
                </a:solidFill>
                <a:latin typeface="思源黑体" panose="020B0500000000000000" pitchFamily="34" charset="-122"/>
                <a:ea typeface="思源黑体" panose="020B0500000000000000" pitchFamily="34" charset="-122"/>
              </a:rPr>
              <a:t>簡報人：張碧如所長</a:t>
            </a:r>
            <a:endParaRPr lang="zh-CN" altLang="en-US" sz="2400" dirty="0">
              <a:solidFill>
                <a:srgbClr val="0000FF"/>
              </a:solidFill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74701B7-17FE-48AE-8B26-34AAFF9B6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1</a:t>
            </a:fld>
            <a:endParaRPr lang="zh-CN" altLang="en-US"/>
          </a:p>
        </p:txBody>
      </p:sp>
      <p:sp>
        <p:nvSpPr>
          <p:cNvPr id="12" name="文本框 15"/>
          <p:cNvSpPr txBox="1"/>
          <p:nvPr/>
        </p:nvSpPr>
        <p:spPr>
          <a:xfrm>
            <a:off x="1482329" y="1852780"/>
            <a:ext cx="103289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>
              <a:spcAft>
                <a:spcPts val="400"/>
              </a:spcAft>
              <a:buSzPct val="70000"/>
            </a:pPr>
            <a:r>
              <a:rPr lang="zh-TW" altLang="en-US" sz="4000" b="1" dirty="0">
                <a:solidFill>
                  <a:srgbClr val="0000FF"/>
                </a:solidFill>
                <a:latin typeface="思源黑体" panose="020B0500000000000000" pitchFamily="34" charset="-122"/>
                <a:ea typeface="思源黑体" panose="020B0500000000000000" pitchFamily="34" charset="-122"/>
              </a:rPr>
              <a:t>國立屏東科技大學技術及職業教育研究所</a:t>
            </a:r>
            <a:endParaRPr lang="zh-CN" altLang="en-US" sz="4000" b="1" dirty="0">
              <a:solidFill>
                <a:srgbClr val="0000FF"/>
              </a:solidFill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2176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2B6A2F43-2B0D-4859-9D84-322C25D3A23A}"/>
              </a:ext>
            </a:extLst>
          </p:cNvPr>
          <p:cNvGrpSpPr/>
          <p:nvPr/>
        </p:nvGrpSpPr>
        <p:grpSpPr>
          <a:xfrm>
            <a:off x="1124374" y="676895"/>
            <a:ext cx="4529822" cy="833854"/>
            <a:chOff x="711015" y="463953"/>
            <a:chExt cx="4529822" cy="833854"/>
          </a:xfrm>
        </p:grpSpPr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AC0F6C60-0661-4BAD-B2AD-6A36BD1420DE}"/>
                </a:ext>
              </a:extLst>
            </p:cNvPr>
            <p:cNvSpPr txBox="1"/>
            <p:nvPr/>
          </p:nvSpPr>
          <p:spPr>
            <a:xfrm>
              <a:off x="1734749" y="590181"/>
              <a:ext cx="3506088" cy="64633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zh-CN"/>
              </a:defPPr>
              <a:lvl1pPr>
                <a:defRPr sz="3200" spc="200">
                  <a:solidFill>
                    <a:srgbClr val="245188"/>
                  </a:solidFill>
                  <a:effectLst>
                    <a:outerShdw blurRad="127000" dist="63500" dir="2700000" algn="tl" rotWithShape="0">
                      <a:schemeClr val="accent1">
                        <a:alpha val="20000"/>
                      </a:schemeClr>
                    </a:outerShdw>
                  </a:effectLst>
                  <a:latin typeface="+mj-ea"/>
                  <a:ea typeface="+mj-ea"/>
                </a:defRPr>
              </a:lvl1pPr>
            </a:lstStyle>
            <a:p>
              <a:r>
                <a:rPr lang="zh-TW" altLang="en-US" sz="3600" b="1" spc="1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思源黑体" panose="020B0500000000000000" pitchFamily="34" charset="-122"/>
                  <a:ea typeface="思源黑体" panose="020B0500000000000000" pitchFamily="34" charset="-122"/>
                </a:rPr>
                <a:t>技職所官方網站</a:t>
              </a:r>
              <a:endParaRPr lang="zh-CN" altLang="en-US" sz="3600" b="1" spc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88A02AEA-A6FE-4E1D-9A2C-58D367EAE81E}"/>
                </a:ext>
              </a:extLst>
            </p:cNvPr>
            <p:cNvGrpSpPr/>
            <p:nvPr/>
          </p:nvGrpSpPr>
          <p:grpSpPr>
            <a:xfrm>
              <a:off x="711015" y="463953"/>
              <a:ext cx="995925" cy="833854"/>
              <a:chOff x="1437523" y="2344193"/>
              <a:chExt cx="3411004" cy="2855917"/>
            </a:xfrm>
          </p:grpSpPr>
          <p:sp>
            <p:nvSpPr>
              <p:cNvPr id="26" name="菱形 25">
                <a:extLst>
                  <a:ext uri="{FF2B5EF4-FFF2-40B4-BE49-F238E27FC236}">
                    <a16:creationId xmlns:a16="http://schemas.microsoft.com/office/drawing/2014/main" id="{7A6CE883-A897-4682-8398-9B1239860506}"/>
                  </a:ext>
                </a:extLst>
              </p:cNvPr>
              <p:cNvSpPr/>
              <p:nvPr/>
            </p:nvSpPr>
            <p:spPr>
              <a:xfrm>
                <a:off x="1437523" y="2344193"/>
                <a:ext cx="3411004" cy="2855917"/>
              </a:xfrm>
              <a:prstGeom prst="diamond">
                <a:avLst/>
              </a:prstGeom>
              <a:solidFill>
                <a:srgbClr val="187C86"/>
              </a:solidFill>
              <a:ln w="38100">
                <a:gradFill>
                  <a:gsLst>
                    <a:gs pos="0">
                      <a:schemeClr val="bg1"/>
                    </a:gs>
                    <a:gs pos="100000">
                      <a:srgbClr val="D1D1D1"/>
                    </a:gs>
                  </a:gsLst>
                  <a:lin ang="7800000" scaled="0"/>
                </a:gradFill>
              </a:ln>
              <a:effectLst>
                <a:outerShdw blurRad="279400" dist="139700" dir="7800000" sx="101000" sy="101000" algn="ctr" rotWithShape="0">
                  <a:schemeClr val="tx1">
                    <a:alpha val="70000"/>
                  </a:schemeClr>
                </a:outerShdw>
              </a:effectLst>
            </p:spPr>
            <p:txBody>
              <a:bodyPr wrap="none" anchor="ctr"/>
              <a:lstStyle/>
              <a:p>
                <a:pPr algn="ctr" latinLnBrk="1"/>
                <a:endParaRPr kumimoji="1" lang="zh-CN" altLang="en-US" sz="2800" b="1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85824F36-434B-4D21-8F71-AB16D8260A3B}"/>
                  </a:ext>
                </a:extLst>
              </p:cNvPr>
              <p:cNvSpPr/>
              <p:nvPr/>
            </p:nvSpPr>
            <p:spPr>
              <a:xfrm rot="16200000">
                <a:off x="2495370" y="2343775"/>
                <a:ext cx="2108245" cy="2598066"/>
              </a:xfrm>
              <a:prstGeom prst="rect">
                <a:avLst/>
              </a:prstGeom>
            </p:spPr>
            <p:txBody>
              <a:bodyPr vert="eaVert" wrap="square">
                <a:spAutoFit/>
              </a:bodyPr>
              <a:lstStyle/>
              <a:p>
                <a:endParaRPr lang="zh-CN" altLang="en-US" sz="2800" b="1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</p:grpSp>
      </p:grp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CF42976B-D6CC-4966-9FE1-C6A124D5E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10</a:t>
            </a:fld>
            <a:endParaRPr lang="zh-CN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" y="1475545"/>
            <a:ext cx="9235719" cy="4869731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75375" y="5419691"/>
            <a:ext cx="2046914" cy="67253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30"/>
          <p:cNvSpPr/>
          <p:nvPr/>
        </p:nvSpPr>
        <p:spPr>
          <a:xfrm>
            <a:off x="4462943" y="5441036"/>
            <a:ext cx="2359466" cy="67253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157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2B6A2F43-2B0D-4859-9D84-322C25D3A23A}"/>
              </a:ext>
            </a:extLst>
          </p:cNvPr>
          <p:cNvGrpSpPr/>
          <p:nvPr/>
        </p:nvGrpSpPr>
        <p:grpSpPr>
          <a:xfrm>
            <a:off x="1124374" y="676895"/>
            <a:ext cx="4529822" cy="833854"/>
            <a:chOff x="711015" y="463953"/>
            <a:chExt cx="4529822" cy="833854"/>
          </a:xfrm>
        </p:grpSpPr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AC0F6C60-0661-4BAD-B2AD-6A36BD1420DE}"/>
                </a:ext>
              </a:extLst>
            </p:cNvPr>
            <p:cNvSpPr txBox="1"/>
            <p:nvPr/>
          </p:nvSpPr>
          <p:spPr>
            <a:xfrm>
              <a:off x="1734749" y="590181"/>
              <a:ext cx="3506088" cy="64633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zh-CN"/>
              </a:defPPr>
              <a:lvl1pPr>
                <a:defRPr sz="3200" spc="200">
                  <a:solidFill>
                    <a:srgbClr val="245188"/>
                  </a:solidFill>
                  <a:effectLst>
                    <a:outerShdw blurRad="127000" dist="63500" dir="2700000" algn="tl" rotWithShape="0">
                      <a:schemeClr val="accent1">
                        <a:alpha val="20000"/>
                      </a:schemeClr>
                    </a:outerShdw>
                  </a:effectLst>
                  <a:latin typeface="+mj-ea"/>
                  <a:ea typeface="+mj-ea"/>
                </a:defRPr>
              </a:lvl1pPr>
            </a:lstStyle>
            <a:p>
              <a:r>
                <a:rPr lang="zh-TW" altLang="en-US" sz="3600" b="1" spc="1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思源黑体" panose="020B0500000000000000" pitchFamily="34" charset="-122"/>
                  <a:ea typeface="思源黑体" panose="020B0500000000000000" pitchFamily="34" charset="-122"/>
                </a:rPr>
                <a:t>技職所社群網站</a:t>
              </a:r>
              <a:endParaRPr lang="zh-CN" altLang="en-US" sz="3600" b="1" spc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88A02AEA-A6FE-4E1D-9A2C-58D367EAE81E}"/>
                </a:ext>
              </a:extLst>
            </p:cNvPr>
            <p:cNvGrpSpPr/>
            <p:nvPr/>
          </p:nvGrpSpPr>
          <p:grpSpPr>
            <a:xfrm>
              <a:off x="711015" y="463953"/>
              <a:ext cx="995925" cy="833854"/>
              <a:chOff x="1437523" y="2344193"/>
              <a:chExt cx="3411004" cy="2855917"/>
            </a:xfrm>
          </p:grpSpPr>
          <p:sp>
            <p:nvSpPr>
              <p:cNvPr id="26" name="菱形 25">
                <a:extLst>
                  <a:ext uri="{FF2B5EF4-FFF2-40B4-BE49-F238E27FC236}">
                    <a16:creationId xmlns:a16="http://schemas.microsoft.com/office/drawing/2014/main" id="{7A6CE883-A897-4682-8398-9B1239860506}"/>
                  </a:ext>
                </a:extLst>
              </p:cNvPr>
              <p:cNvSpPr/>
              <p:nvPr/>
            </p:nvSpPr>
            <p:spPr>
              <a:xfrm>
                <a:off x="1437523" y="2344193"/>
                <a:ext cx="3411004" cy="2855917"/>
              </a:xfrm>
              <a:prstGeom prst="diamond">
                <a:avLst/>
              </a:prstGeom>
              <a:solidFill>
                <a:srgbClr val="187C86"/>
              </a:solidFill>
              <a:ln w="38100">
                <a:gradFill>
                  <a:gsLst>
                    <a:gs pos="0">
                      <a:schemeClr val="bg1"/>
                    </a:gs>
                    <a:gs pos="100000">
                      <a:srgbClr val="D1D1D1"/>
                    </a:gs>
                  </a:gsLst>
                  <a:lin ang="7800000" scaled="0"/>
                </a:gradFill>
              </a:ln>
              <a:effectLst>
                <a:outerShdw blurRad="279400" dist="139700" dir="7800000" sx="101000" sy="101000" algn="ctr" rotWithShape="0">
                  <a:schemeClr val="tx1">
                    <a:alpha val="70000"/>
                  </a:schemeClr>
                </a:outerShdw>
              </a:effectLst>
            </p:spPr>
            <p:txBody>
              <a:bodyPr wrap="none" anchor="ctr"/>
              <a:lstStyle/>
              <a:p>
                <a:pPr algn="ctr" latinLnBrk="1"/>
                <a:endParaRPr kumimoji="1" lang="zh-CN" altLang="en-US" sz="2800" b="1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85824F36-434B-4D21-8F71-AB16D8260A3B}"/>
                  </a:ext>
                </a:extLst>
              </p:cNvPr>
              <p:cNvSpPr/>
              <p:nvPr/>
            </p:nvSpPr>
            <p:spPr>
              <a:xfrm rot="16200000">
                <a:off x="2495370" y="2343775"/>
                <a:ext cx="2108245" cy="2598066"/>
              </a:xfrm>
              <a:prstGeom prst="rect">
                <a:avLst/>
              </a:prstGeom>
            </p:spPr>
            <p:txBody>
              <a:bodyPr vert="eaVert" wrap="square">
                <a:spAutoFit/>
              </a:bodyPr>
              <a:lstStyle/>
              <a:p>
                <a:endParaRPr lang="zh-CN" altLang="en-US" sz="2800" b="1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</p:grpSp>
      </p:grp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246B7BB5-45E2-4975-B20F-FE68B956F9E4}"/>
              </a:ext>
            </a:extLst>
          </p:cNvPr>
          <p:cNvSpPr txBox="1"/>
          <p:nvPr/>
        </p:nvSpPr>
        <p:spPr>
          <a:xfrm>
            <a:off x="1361730" y="1788577"/>
            <a:ext cx="8923173" cy="581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6905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2400" kern="100" dirty="0" err="1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FaceBook</a:t>
            </a:r>
            <a:r>
              <a:rPr lang="zh-TW" altLang="en-US" sz="2400" kern="1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粉絲頁：</a:t>
            </a:r>
            <a:r>
              <a:rPr lang="en-US" altLang="zh-TW" sz="2400" kern="1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https://www.facebook.com/npusttve</a:t>
            </a:r>
            <a:endParaRPr lang="zh-TW" altLang="zh-TW" sz="2400" kern="100" dirty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018509B-EF68-43A6-B5E5-7BC0EEF26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11</a:t>
            </a:fld>
            <a:endParaRPr lang="zh-CN" altLang="en-US"/>
          </a:p>
        </p:txBody>
      </p:sp>
      <p:pic>
        <p:nvPicPr>
          <p:cNvPr id="1026" name="Picture 2" descr="May be an image of 4 people and violin">
            <a:extLst>
              <a:ext uri="{FF2B5EF4-FFF2-40B4-BE49-F238E27FC236}">
                <a16:creationId xmlns:a16="http://schemas.microsoft.com/office/drawing/2014/main" id="{B6FD837B-BA32-47CC-B7B6-8E5AEEBF59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787" y="2441063"/>
            <a:ext cx="8923173" cy="409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2097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t="9768" r="1318" b="16335"/>
          <a:stretch/>
        </p:blipFill>
        <p:spPr>
          <a:xfrm>
            <a:off x="838200" y="1485176"/>
            <a:ext cx="10766196" cy="5154211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2B6A2F43-2B0D-4859-9D84-322C25D3A23A}"/>
              </a:ext>
            </a:extLst>
          </p:cNvPr>
          <p:cNvGrpSpPr/>
          <p:nvPr/>
        </p:nvGrpSpPr>
        <p:grpSpPr>
          <a:xfrm>
            <a:off x="1124374" y="676895"/>
            <a:ext cx="6427777" cy="833854"/>
            <a:chOff x="711015" y="463953"/>
            <a:chExt cx="6427777" cy="833854"/>
          </a:xfrm>
        </p:grpSpPr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AC0F6C60-0661-4BAD-B2AD-6A36BD1420DE}"/>
                </a:ext>
              </a:extLst>
            </p:cNvPr>
            <p:cNvSpPr txBox="1"/>
            <p:nvPr/>
          </p:nvSpPr>
          <p:spPr>
            <a:xfrm>
              <a:off x="1734749" y="590181"/>
              <a:ext cx="5404043" cy="64633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zh-CN"/>
              </a:defPPr>
              <a:lvl1pPr>
                <a:defRPr sz="3200" spc="200">
                  <a:solidFill>
                    <a:srgbClr val="245188"/>
                  </a:solidFill>
                  <a:effectLst>
                    <a:outerShdw blurRad="127000" dist="63500" dir="2700000" algn="tl" rotWithShape="0">
                      <a:schemeClr val="accent1">
                        <a:alpha val="20000"/>
                      </a:schemeClr>
                    </a:outerShdw>
                  </a:effectLst>
                  <a:latin typeface="+mj-ea"/>
                  <a:ea typeface="+mj-ea"/>
                </a:defRPr>
              </a:lvl1pPr>
            </a:lstStyle>
            <a:p>
              <a:r>
                <a:rPr lang="zh-TW" altLang="en-US" sz="3600" b="1" spc="1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思源黑体" panose="020B0500000000000000" pitchFamily="34" charset="-122"/>
                  <a:ea typeface="思源黑体" panose="020B0500000000000000" pitchFamily="34" charset="-122"/>
                </a:rPr>
                <a:t>學習網站：數位學習平台</a:t>
              </a:r>
              <a:endParaRPr lang="zh-CN" altLang="en-US" sz="3600" b="1" spc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88A02AEA-A6FE-4E1D-9A2C-58D367EAE81E}"/>
                </a:ext>
              </a:extLst>
            </p:cNvPr>
            <p:cNvGrpSpPr/>
            <p:nvPr/>
          </p:nvGrpSpPr>
          <p:grpSpPr>
            <a:xfrm>
              <a:off x="711015" y="463953"/>
              <a:ext cx="995925" cy="833854"/>
              <a:chOff x="1437523" y="2344193"/>
              <a:chExt cx="3411004" cy="2855917"/>
            </a:xfrm>
          </p:grpSpPr>
          <p:sp>
            <p:nvSpPr>
              <p:cNvPr id="26" name="菱形 25">
                <a:extLst>
                  <a:ext uri="{FF2B5EF4-FFF2-40B4-BE49-F238E27FC236}">
                    <a16:creationId xmlns:a16="http://schemas.microsoft.com/office/drawing/2014/main" id="{7A6CE883-A897-4682-8398-9B1239860506}"/>
                  </a:ext>
                </a:extLst>
              </p:cNvPr>
              <p:cNvSpPr/>
              <p:nvPr/>
            </p:nvSpPr>
            <p:spPr>
              <a:xfrm>
                <a:off x="1437523" y="2344193"/>
                <a:ext cx="3411004" cy="2855917"/>
              </a:xfrm>
              <a:prstGeom prst="diamond">
                <a:avLst/>
              </a:prstGeom>
              <a:solidFill>
                <a:srgbClr val="187C86"/>
              </a:solidFill>
              <a:ln w="38100">
                <a:gradFill>
                  <a:gsLst>
                    <a:gs pos="0">
                      <a:schemeClr val="bg1"/>
                    </a:gs>
                    <a:gs pos="100000">
                      <a:srgbClr val="D1D1D1"/>
                    </a:gs>
                  </a:gsLst>
                  <a:lin ang="7800000" scaled="0"/>
                </a:gradFill>
              </a:ln>
              <a:effectLst>
                <a:outerShdw blurRad="279400" dist="139700" dir="7800000" sx="101000" sy="101000" algn="ctr" rotWithShape="0">
                  <a:schemeClr val="tx1">
                    <a:alpha val="70000"/>
                  </a:schemeClr>
                </a:outerShdw>
              </a:effectLst>
            </p:spPr>
            <p:txBody>
              <a:bodyPr wrap="none" anchor="ctr"/>
              <a:lstStyle/>
              <a:p>
                <a:pPr algn="ctr" latinLnBrk="1"/>
                <a:endParaRPr kumimoji="1" lang="zh-CN" altLang="en-US" sz="2800" b="1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85824F36-434B-4D21-8F71-AB16D8260A3B}"/>
                  </a:ext>
                </a:extLst>
              </p:cNvPr>
              <p:cNvSpPr/>
              <p:nvPr/>
            </p:nvSpPr>
            <p:spPr>
              <a:xfrm rot="16200000">
                <a:off x="2495370" y="2343775"/>
                <a:ext cx="2108245" cy="2598066"/>
              </a:xfrm>
              <a:prstGeom prst="rect">
                <a:avLst/>
              </a:prstGeom>
            </p:spPr>
            <p:txBody>
              <a:bodyPr vert="eaVert" wrap="square">
                <a:spAutoFit/>
              </a:bodyPr>
              <a:lstStyle/>
              <a:p>
                <a:endParaRPr lang="zh-CN" altLang="en-US" sz="2800" b="1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</p:grpSp>
      </p:grp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CF42976B-D6CC-4966-9FE1-C6A124D5E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12</a:t>
            </a:fld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702779" y="1729983"/>
            <a:ext cx="3659348" cy="423081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30"/>
          <p:cNvSpPr/>
          <p:nvPr/>
        </p:nvSpPr>
        <p:spPr>
          <a:xfrm>
            <a:off x="11086999" y="1363834"/>
            <a:ext cx="652818" cy="42308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3793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2B6A2F43-2B0D-4859-9D84-322C25D3A23A}"/>
              </a:ext>
            </a:extLst>
          </p:cNvPr>
          <p:cNvGrpSpPr/>
          <p:nvPr/>
        </p:nvGrpSpPr>
        <p:grpSpPr>
          <a:xfrm>
            <a:off x="1124374" y="676894"/>
            <a:ext cx="6427777" cy="833854"/>
            <a:chOff x="711015" y="463952"/>
            <a:chExt cx="6427777" cy="833854"/>
          </a:xfrm>
        </p:grpSpPr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AC0F6C60-0661-4BAD-B2AD-6A36BD1420DE}"/>
                </a:ext>
              </a:extLst>
            </p:cNvPr>
            <p:cNvSpPr txBox="1"/>
            <p:nvPr/>
          </p:nvSpPr>
          <p:spPr>
            <a:xfrm>
              <a:off x="1734749" y="590181"/>
              <a:ext cx="5404043" cy="64633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zh-CN"/>
              </a:defPPr>
              <a:lvl1pPr>
                <a:defRPr sz="3200" spc="200">
                  <a:solidFill>
                    <a:srgbClr val="245188"/>
                  </a:solidFill>
                  <a:effectLst>
                    <a:outerShdw blurRad="127000" dist="63500" dir="2700000" algn="tl" rotWithShape="0">
                      <a:schemeClr val="accent1">
                        <a:alpha val="20000"/>
                      </a:schemeClr>
                    </a:outerShdw>
                  </a:effectLst>
                  <a:latin typeface="+mj-ea"/>
                  <a:ea typeface="+mj-ea"/>
                </a:defRPr>
              </a:lvl1pPr>
            </a:lstStyle>
            <a:p>
              <a:r>
                <a:rPr lang="zh-TW" altLang="en-US" sz="3600" b="1" spc="1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思源黑体" panose="020B0500000000000000" pitchFamily="34" charset="-122"/>
                  <a:ea typeface="思源黑体" panose="020B0500000000000000" pitchFamily="34" charset="-122"/>
                </a:rPr>
                <a:t>技職教育研究所畢業之路</a:t>
              </a:r>
              <a:endParaRPr lang="zh-CN" altLang="en-US" sz="3600" b="1" spc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88A02AEA-A6FE-4E1D-9A2C-58D367EAE81E}"/>
                </a:ext>
              </a:extLst>
            </p:cNvPr>
            <p:cNvGrpSpPr/>
            <p:nvPr/>
          </p:nvGrpSpPr>
          <p:grpSpPr>
            <a:xfrm>
              <a:off x="711015" y="463952"/>
              <a:ext cx="995925" cy="833854"/>
              <a:chOff x="1437523" y="2344193"/>
              <a:chExt cx="3411004" cy="2855917"/>
            </a:xfrm>
          </p:grpSpPr>
          <p:sp>
            <p:nvSpPr>
              <p:cNvPr id="26" name="菱形 25">
                <a:extLst>
                  <a:ext uri="{FF2B5EF4-FFF2-40B4-BE49-F238E27FC236}">
                    <a16:creationId xmlns:a16="http://schemas.microsoft.com/office/drawing/2014/main" id="{7A6CE883-A897-4682-8398-9B1239860506}"/>
                  </a:ext>
                </a:extLst>
              </p:cNvPr>
              <p:cNvSpPr/>
              <p:nvPr/>
            </p:nvSpPr>
            <p:spPr>
              <a:xfrm>
                <a:off x="1437523" y="2344193"/>
                <a:ext cx="3411004" cy="2855917"/>
              </a:xfrm>
              <a:prstGeom prst="diamond">
                <a:avLst/>
              </a:prstGeom>
              <a:solidFill>
                <a:srgbClr val="187C86"/>
              </a:solidFill>
              <a:ln w="38100">
                <a:gradFill>
                  <a:gsLst>
                    <a:gs pos="0">
                      <a:schemeClr val="bg1"/>
                    </a:gs>
                    <a:gs pos="100000">
                      <a:srgbClr val="D1D1D1"/>
                    </a:gs>
                  </a:gsLst>
                  <a:lin ang="7800000" scaled="0"/>
                </a:gradFill>
              </a:ln>
              <a:effectLst>
                <a:outerShdw blurRad="279400" dist="139700" dir="7800000" sx="101000" sy="101000" algn="ctr" rotWithShape="0">
                  <a:schemeClr val="tx1">
                    <a:alpha val="70000"/>
                  </a:schemeClr>
                </a:outerShdw>
              </a:effectLst>
            </p:spPr>
            <p:txBody>
              <a:bodyPr wrap="none" anchor="ctr"/>
              <a:lstStyle/>
              <a:p>
                <a:pPr algn="ctr" latinLnBrk="1"/>
                <a:endParaRPr kumimoji="1" lang="zh-CN" altLang="en-US" sz="2800" b="1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85824F36-434B-4D21-8F71-AB16D8260A3B}"/>
                  </a:ext>
                </a:extLst>
              </p:cNvPr>
              <p:cNvSpPr/>
              <p:nvPr/>
            </p:nvSpPr>
            <p:spPr>
              <a:xfrm rot="16200000">
                <a:off x="2495370" y="2343778"/>
                <a:ext cx="2108245" cy="2598066"/>
              </a:xfrm>
              <a:prstGeom prst="rect">
                <a:avLst/>
              </a:prstGeom>
            </p:spPr>
            <p:txBody>
              <a:bodyPr vert="eaVert" wrap="square">
                <a:spAutoFit/>
              </a:bodyPr>
              <a:lstStyle/>
              <a:p>
                <a:endParaRPr lang="zh-CN" altLang="en-US" sz="2800" b="1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</p:grpSp>
      </p:grp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CF42976B-D6CC-4966-9FE1-C6A124D5E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13</a:t>
            </a:fld>
            <a:endParaRPr lang="zh-CN" altLang="en-US"/>
          </a:p>
        </p:txBody>
      </p:sp>
      <p:grpSp>
        <p:nvGrpSpPr>
          <p:cNvPr id="12" name="群組 11"/>
          <p:cNvGrpSpPr/>
          <p:nvPr/>
        </p:nvGrpSpPr>
        <p:grpSpPr>
          <a:xfrm>
            <a:off x="422014" y="1605957"/>
            <a:ext cx="11138262" cy="5101952"/>
            <a:chOff x="285750" y="1500188"/>
            <a:chExt cx="8639175" cy="3940175"/>
          </a:xfrm>
        </p:grpSpPr>
        <p:grpSp>
          <p:nvGrpSpPr>
            <p:cNvPr id="13" name="Group 22"/>
            <p:cNvGrpSpPr>
              <a:grpSpLocks/>
            </p:cNvGrpSpPr>
            <p:nvPr/>
          </p:nvGrpSpPr>
          <p:grpSpPr bwMode="auto">
            <a:xfrm>
              <a:off x="285750" y="1500188"/>
              <a:ext cx="8639175" cy="3940175"/>
              <a:chOff x="261" y="1162"/>
              <a:chExt cx="5993" cy="2450"/>
            </a:xfrm>
          </p:grpSpPr>
          <p:grpSp>
            <p:nvGrpSpPr>
              <p:cNvPr id="19" name="Group 9"/>
              <p:cNvGrpSpPr>
                <a:grpSpLocks/>
              </p:cNvGrpSpPr>
              <p:nvPr/>
            </p:nvGrpSpPr>
            <p:grpSpPr bwMode="auto">
              <a:xfrm>
                <a:off x="261" y="1162"/>
                <a:ext cx="5352" cy="2450"/>
                <a:chOff x="216" y="935"/>
                <a:chExt cx="6283" cy="2949"/>
              </a:xfrm>
            </p:grpSpPr>
            <p:sp>
              <p:nvSpPr>
                <p:cNvPr id="22" name="AutoShape 10"/>
                <p:cNvSpPr>
                  <a:spLocks noChangeArrowheads="1"/>
                </p:cNvSpPr>
                <p:nvPr/>
              </p:nvSpPr>
              <p:spPr bwMode="auto">
                <a:xfrm>
                  <a:off x="216" y="935"/>
                  <a:ext cx="6283" cy="2949"/>
                </a:xfrm>
                <a:prstGeom prst="homePlate">
                  <a:avLst>
                    <a:gd name="adj" fmla="val 16069"/>
                  </a:avLst>
                </a:prstGeom>
                <a:gradFill rotWithShape="1">
                  <a:gsLst>
                    <a:gs pos="0">
                      <a:srgbClr val="88B8B7"/>
                    </a:gs>
                    <a:gs pos="100000">
                      <a:srgbClr val="3F5555"/>
                    </a:gs>
                  </a:gsLst>
                  <a:lin ang="0" scaled="1"/>
                </a:gradFill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kumimoji="0" lang="zh-TW" altLang="zh-TW" sz="1600" i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8" name="Group 11"/>
                <p:cNvGrpSpPr>
                  <a:grpSpLocks/>
                </p:cNvGrpSpPr>
                <p:nvPr/>
              </p:nvGrpSpPr>
              <p:grpSpPr bwMode="auto">
                <a:xfrm>
                  <a:off x="270" y="1071"/>
                  <a:ext cx="1059" cy="2677"/>
                  <a:chOff x="270" y="1071"/>
                  <a:chExt cx="1059" cy="2677"/>
                </a:xfrm>
              </p:grpSpPr>
              <p:sp>
                <p:nvSpPr>
                  <p:cNvPr id="36" name="Rectangle 12"/>
                  <p:cNvSpPr>
                    <a:spLocks noChangeArrowheads="1"/>
                  </p:cNvSpPr>
                  <p:nvPr/>
                </p:nvSpPr>
                <p:spPr bwMode="auto">
                  <a:xfrm>
                    <a:off x="274" y="1434"/>
                    <a:ext cx="1055" cy="2314"/>
                  </a:xfrm>
                  <a:prstGeom prst="rect">
                    <a:avLst/>
                  </a:prstGeom>
                  <a:solidFill>
                    <a:srgbClr val="CAEEED"/>
                  </a:solidFill>
                  <a:ln w="12700" algn="ctr">
                    <a:solidFill>
                      <a:srgbClr val="00808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 eaLnBrk="0" hangingPunct="0"/>
                    <a:r>
                      <a:rPr lang="zh-TW" altLang="en-US" sz="2000" b="1" i="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a:t>修畢規</a:t>
                    </a:r>
                    <a:endParaRPr lang="en-US" altLang="zh-TW" sz="2000" b="1" i="0" dirty="0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  <a:p>
                    <a:pPr algn="ctr" eaLnBrk="0" hangingPunct="0"/>
                    <a:r>
                      <a:rPr lang="zh-TW" altLang="en-US" sz="2000" b="1" i="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a:t>定學分</a:t>
                    </a:r>
                    <a:endParaRPr lang="en-US" altLang="zh-TW" sz="2000" b="1" i="0" dirty="0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  <a:p>
                    <a:pPr algn="just" eaLnBrk="0" hangingPunct="0"/>
                    <a:endParaRPr lang="en-US" altLang="zh-TW" sz="2000" b="1" i="0" dirty="0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  <a:p>
                    <a:pPr algn="just" eaLnBrk="0" hangingPunct="0">
                      <a:lnSpc>
                        <a:spcPct val="150000"/>
                      </a:lnSpc>
                    </a:pPr>
                    <a:r>
                      <a:rPr lang="zh-TW" altLang="en-US" sz="20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a:t>*</a:t>
                    </a:r>
                    <a:r>
                      <a:rPr lang="zh-TW" altLang="en-US" sz="2000" i="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a:t>必修</a:t>
                    </a:r>
                    <a:r>
                      <a:rPr lang="en-US" altLang="zh-TW" sz="2000" i="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a:t>:14</a:t>
                    </a:r>
                    <a:r>
                      <a:rPr lang="zh-TW" altLang="en-US" sz="2000" i="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a:t>學分</a:t>
                    </a:r>
                    <a:endParaRPr lang="en-US" altLang="zh-TW" sz="2000" i="0" dirty="0"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  <a:p>
                    <a:pPr algn="just" eaLnBrk="0" hangingPunct="0">
                      <a:lnSpc>
                        <a:spcPct val="150000"/>
                      </a:lnSpc>
                    </a:pPr>
                    <a:r>
                      <a:rPr lang="en-US" altLang="zh-TW" i="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a:t>(</a:t>
                    </a:r>
                    <a:r>
                      <a:rPr lang="zh-TW" altLang="en-US" i="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a:t>含論文</a:t>
                    </a:r>
                    <a:r>
                      <a:rPr lang="en-US" altLang="zh-TW" i="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a:t>6</a:t>
                    </a:r>
                    <a:r>
                      <a:rPr lang="zh-TW" altLang="en-US" i="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a:t>學分</a:t>
                    </a:r>
                    <a:r>
                      <a:rPr lang="en-US" altLang="zh-TW" i="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a:t>)</a:t>
                    </a:r>
                    <a:endParaRPr lang="en-US" altLang="zh-TW" sz="2000" i="0" dirty="0"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  <a:p>
                    <a:pPr algn="just" eaLnBrk="0" hangingPunct="0">
                      <a:lnSpc>
                        <a:spcPct val="150000"/>
                      </a:lnSpc>
                    </a:pPr>
                    <a:r>
                      <a:rPr lang="zh-TW" altLang="en-US" sz="20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a:t>*</a:t>
                    </a:r>
                    <a:r>
                      <a:rPr lang="zh-TW" altLang="en-US" sz="2000" i="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a:t>選修</a:t>
                    </a:r>
                    <a:r>
                      <a:rPr lang="en-US" altLang="zh-TW" sz="2000" i="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a:t>:20</a:t>
                    </a:r>
                    <a:r>
                      <a:rPr lang="zh-TW" altLang="en-US" sz="2000" i="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a:t>學分</a:t>
                    </a:r>
                    <a:endParaRPr lang="en-US" altLang="zh-TW" sz="2000" i="0" dirty="0"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  <a:p>
                    <a:pPr algn="just" eaLnBrk="0" hangingPunct="0">
                      <a:lnSpc>
                        <a:spcPct val="150000"/>
                      </a:lnSpc>
                    </a:pPr>
                    <a:endParaRPr lang="ja-JP" altLang="en-US" sz="2000" i="0" dirty="0"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7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270" y="1071"/>
                    <a:ext cx="1056" cy="363"/>
                  </a:xfrm>
                  <a:prstGeom prst="rect">
                    <a:avLst/>
                  </a:prstGeom>
                  <a:solidFill>
                    <a:srgbClr val="487877"/>
                  </a:solidFill>
                  <a:ln w="9525" algn="ctr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/>
                    <a:r>
                      <a:rPr lang="en-US" altLang="ja-JP" sz="2000" i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</a:t>
                    </a:r>
                  </a:p>
                </p:txBody>
              </p:sp>
            </p:grpSp>
            <p:grpSp>
              <p:nvGrpSpPr>
                <p:cNvPr id="29" name="Group 14"/>
                <p:cNvGrpSpPr>
                  <a:grpSpLocks/>
                </p:cNvGrpSpPr>
                <p:nvPr/>
              </p:nvGrpSpPr>
              <p:grpSpPr bwMode="auto">
                <a:xfrm>
                  <a:off x="1685" y="1046"/>
                  <a:ext cx="1059" cy="2679"/>
                  <a:chOff x="1685" y="1046"/>
                  <a:chExt cx="1059" cy="2679"/>
                </a:xfrm>
              </p:grpSpPr>
              <p:sp>
                <p:nvSpPr>
                  <p:cNvPr id="34" name="Rectangle 15"/>
                  <p:cNvSpPr>
                    <a:spLocks noChangeArrowheads="1"/>
                  </p:cNvSpPr>
                  <p:nvPr/>
                </p:nvSpPr>
                <p:spPr bwMode="auto">
                  <a:xfrm>
                    <a:off x="1685" y="1046"/>
                    <a:ext cx="1056" cy="363"/>
                  </a:xfrm>
                  <a:prstGeom prst="rect">
                    <a:avLst/>
                  </a:prstGeom>
                  <a:solidFill>
                    <a:srgbClr val="487877"/>
                  </a:solidFill>
                  <a:ln w="9525" algn="ctr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/>
                    <a:r>
                      <a:rPr lang="en-US" altLang="ja-JP" sz="2000" i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</a:t>
                    </a:r>
                  </a:p>
                </p:txBody>
              </p:sp>
              <p:sp>
                <p:nvSpPr>
                  <p:cNvPr id="35" name="Rectangle 16"/>
                  <p:cNvSpPr>
                    <a:spLocks noChangeArrowheads="1"/>
                  </p:cNvSpPr>
                  <p:nvPr/>
                </p:nvSpPr>
                <p:spPr bwMode="auto">
                  <a:xfrm>
                    <a:off x="1685" y="1411"/>
                    <a:ext cx="1059" cy="2314"/>
                  </a:xfrm>
                  <a:prstGeom prst="rect">
                    <a:avLst/>
                  </a:prstGeom>
                  <a:solidFill>
                    <a:srgbClr val="CAEEED"/>
                  </a:solidFill>
                  <a:ln w="12700" algn="ctr">
                    <a:solidFill>
                      <a:srgbClr val="00808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zh-TW" altLang="en-US" sz="20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a:t>完成專業成長護照</a:t>
                    </a:r>
                    <a:endParaRPr lang="en-US" altLang="zh-TW" sz="2000" b="1" dirty="0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  <a:p>
                    <a:pPr algn="ctr"/>
                    <a:endParaRPr lang="zh-TW" altLang="en-US" sz="2000" b="1" dirty="0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  <a:p>
                    <a:pPr algn="just">
                      <a:lnSpc>
                        <a:spcPct val="150000"/>
                      </a:lnSpc>
                    </a:pPr>
                    <a:r>
                      <a:rPr lang="zh-TW" altLang="en-US" sz="20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a:t>*專業研討會</a:t>
                    </a:r>
                    <a:r>
                      <a:rPr lang="en-US" altLang="zh-TW" sz="14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a:t>(2)</a:t>
                    </a:r>
                    <a:endParaRPr lang="en-US" altLang="ja-JP" sz="1400" dirty="0"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  <a:p>
                    <a:pPr algn="just">
                      <a:lnSpc>
                        <a:spcPct val="150000"/>
                      </a:lnSpc>
                    </a:pPr>
                    <a:r>
                      <a:rPr lang="zh-TW" altLang="en-US" sz="20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a:t>*碩博士論文 </a:t>
                    </a:r>
                    <a:endParaRPr lang="en-US" altLang="zh-TW" sz="2000" dirty="0"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  <a:p>
                    <a:pPr algn="just">
                      <a:lnSpc>
                        <a:spcPct val="150000"/>
                      </a:lnSpc>
                    </a:pPr>
                    <a:r>
                      <a:rPr lang="en-US" altLang="zh-TW" sz="20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a:t>  </a:t>
                    </a:r>
                    <a:r>
                      <a:rPr lang="zh-TW" altLang="en-US" sz="20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a:t>計畫口試</a:t>
                    </a:r>
                    <a:r>
                      <a:rPr lang="en-US" altLang="zh-TW" sz="14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a:t>(2)</a:t>
                    </a:r>
                    <a:endParaRPr lang="en-US" altLang="ja-JP" sz="1400" dirty="0"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  <a:p>
                    <a:pPr algn="just">
                      <a:lnSpc>
                        <a:spcPct val="150000"/>
                      </a:lnSpc>
                    </a:pPr>
                    <a:r>
                      <a:rPr lang="zh-TW" altLang="en-US" sz="20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a:t>*碩博士論文  </a:t>
                    </a:r>
                    <a:endParaRPr lang="en-US" altLang="zh-TW" sz="2000" dirty="0"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  <a:p>
                    <a:pPr algn="just">
                      <a:lnSpc>
                        <a:spcPct val="150000"/>
                      </a:lnSpc>
                    </a:pPr>
                    <a:r>
                      <a:rPr lang="en-US" altLang="zh-TW" sz="20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a:t>  </a:t>
                    </a:r>
                    <a:r>
                      <a:rPr lang="zh-TW" altLang="en-US" sz="20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a:t>口試</a:t>
                    </a:r>
                    <a:r>
                      <a:rPr lang="en-US" altLang="zh-TW" sz="14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a:t>(2)</a:t>
                    </a:r>
                    <a:endParaRPr kumimoji="0" lang="zh-TW" altLang="en-US" sz="1600" b="1" i="0" dirty="0">
                      <a:solidFill>
                        <a:srgbClr val="0033CC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20" name="Oval 20"/>
              <p:cNvSpPr>
                <a:spLocks noChangeArrowheads="1"/>
              </p:cNvSpPr>
              <p:nvPr/>
            </p:nvSpPr>
            <p:spPr bwMode="auto">
              <a:xfrm>
                <a:off x="5476" y="2006"/>
                <a:ext cx="778" cy="755"/>
              </a:xfrm>
              <a:prstGeom prst="ellipse">
                <a:avLst/>
              </a:prstGeom>
              <a:solidFill>
                <a:srgbClr val="FF9999"/>
              </a:solidFill>
              <a:ln w="28575" algn="ctr">
                <a:solidFill>
                  <a:srgbClr val="CC006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kumimoji="0" lang="zh-TW" altLang="zh-TW" sz="1600" i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Text Box 21"/>
              <p:cNvSpPr txBox="1">
                <a:spLocks noChangeArrowheads="1"/>
              </p:cNvSpPr>
              <p:nvPr/>
            </p:nvSpPr>
            <p:spPr bwMode="auto">
              <a:xfrm>
                <a:off x="5593" y="2141"/>
                <a:ext cx="548" cy="480"/>
              </a:xfrm>
              <a:prstGeom prst="rect">
                <a:avLst/>
              </a:prstGeom>
              <a:noFill/>
              <a:ln w="38100" algn="ctr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eaLnBrk="0" hangingPunct="0">
                  <a:spcBef>
                    <a:spcPts val="600"/>
                  </a:spcBef>
                </a:pPr>
                <a:r>
                  <a:rPr kumimoji="0" lang="zh-TW" altLang="en-US" sz="2400" b="1" i="0" dirty="0">
                    <a:latin typeface="標楷體" panose="03000509000000000000" pitchFamily="65" charset="-120"/>
                    <a:ea typeface="標楷體" panose="03000509000000000000" pitchFamily="65" charset="-120"/>
                    <a:cs typeface="Arial" panose="020B0604020202020204" pitchFamily="34" charset="0"/>
                  </a:rPr>
                  <a:t>碩士</a:t>
                </a:r>
              </a:p>
              <a:p>
                <a:pPr algn="ctr" eaLnBrk="0" hangingPunct="0">
                  <a:spcBef>
                    <a:spcPts val="600"/>
                  </a:spcBef>
                </a:pPr>
                <a:r>
                  <a:rPr kumimoji="0" lang="zh-TW" altLang="en-US" sz="2400" b="1" i="0" dirty="0">
                    <a:latin typeface="標楷體" panose="03000509000000000000" pitchFamily="65" charset="-120"/>
                    <a:ea typeface="標楷體" panose="03000509000000000000" pitchFamily="65" charset="-120"/>
                    <a:cs typeface="Arial" panose="020B0604020202020204" pitchFamily="34" charset="0"/>
                  </a:rPr>
                  <a:t>學位</a:t>
                </a:r>
              </a:p>
            </p:txBody>
          </p:sp>
        </p:grpSp>
        <p:sp>
          <p:nvSpPr>
            <p:cNvPr id="14" name="Rectangle 15"/>
            <p:cNvSpPr>
              <a:spLocks noChangeArrowheads="1"/>
            </p:cNvSpPr>
            <p:nvPr/>
          </p:nvSpPr>
          <p:spPr bwMode="auto">
            <a:xfrm>
              <a:off x="3945087" y="1664779"/>
              <a:ext cx="1340788" cy="484187"/>
            </a:xfrm>
            <a:prstGeom prst="rect">
              <a:avLst/>
            </a:prstGeom>
            <a:solidFill>
              <a:srgbClr val="487877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TW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altLang="ja-JP" sz="2000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16"/>
            <p:cNvSpPr>
              <a:spLocks noChangeArrowheads="1"/>
            </p:cNvSpPr>
            <p:nvPr/>
          </p:nvSpPr>
          <p:spPr bwMode="auto">
            <a:xfrm>
              <a:off x="3913965" y="2133502"/>
              <a:ext cx="1367860" cy="3092450"/>
            </a:xfrm>
            <a:prstGeom prst="rect">
              <a:avLst/>
            </a:prstGeom>
            <a:solidFill>
              <a:srgbClr val="CAEEED"/>
            </a:solidFill>
            <a:ln w="12700" algn="ctr">
              <a:solidFill>
                <a:srgbClr val="00808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zh-TW" altLang="en-US" sz="20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通過論文</a:t>
              </a:r>
              <a:endParaRPr lang="en-US" altLang="zh-TW" sz="20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pPr algn="ctr"/>
              <a:r>
                <a:rPr lang="zh-TW" altLang="en-US" sz="2000" b="1" u="sng" dirty="0">
                  <a:solidFill>
                    <a:srgbClr val="0000FF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計畫</a:t>
              </a:r>
              <a:r>
                <a:rPr lang="zh-TW" altLang="en-US" sz="20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口試</a:t>
              </a:r>
              <a:endParaRPr lang="en-US" altLang="zh-TW" sz="2000" b="1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pPr algn="ctr"/>
              <a:endParaRPr lang="en-US" altLang="zh-TW" sz="20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pPr algn="ctr" eaLnBrk="0" hangingPunct="0">
                <a:lnSpc>
                  <a:spcPct val="150000"/>
                </a:lnSpc>
              </a:pPr>
              <a:r>
                <a:rPr lang="zh-TW" altLang="en-US" sz="20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二上</a:t>
              </a:r>
              <a:endPara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pPr algn="ctr" eaLnBrk="0" hangingPunct="0">
                <a:lnSpc>
                  <a:spcPct val="150000"/>
                </a:lnSpc>
              </a:pPr>
              <a:r>
                <a:rPr lang="zh-TW" altLang="en-US" sz="20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論文計畫口試審查</a:t>
              </a:r>
              <a:endParaRPr lang="ja-JP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16" name="Rectangle 18"/>
            <p:cNvSpPr>
              <a:spLocks noChangeArrowheads="1"/>
            </p:cNvSpPr>
            <p:nvPr/>
          </p:nvSpPr>
          <p:spPr bwMode="auto">
            <a:xfrm>
              <a:off x="5844665" y="1666650"/>
              <a:ext cx="1298575" cy="484187"/>
            </a:xfrm>
            <a:prstGeom prst="rect">
              <a:avLst/>
            </a:prstGeom>
            <a:solidFill>
              <a:srgbClr val="487877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TW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altLang="ja-JP" sz="2000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19"/>
            <p:cNvSpPr>
              <a:spLocks noChangeArrowheads="1"/>
            </p:cNvSpPr>
            <p:nvPr/>
          </p:nvSpPr>
          <p:spPr bwMode="auto">
            <a:xfrm>
              <a:off x="5830948" y="2148966"/>
              <a:ext cx="1301750" cy="3064727"/>
            </a:xfrm>
            <a:prstGeom prst="rect">
              <a:avLst/>
            </a:prstGeom>
            <a:solidFill>
              <a:srgbClr val="CAEEED"/>
            </a:solidFill>
            <a:ln w="12700" algn="ctr">
              <a:solidFill>
                <a:srgbClr val="00808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zh-TW" altLang="en-US" sz="20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通過碩士</a:t>
              </a:r>
              <a:endParaRPr lang="en-US" altLang="zh-TW" sz="20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pPr algn="ctr"/>
              <a:r>
                <a:rPr lang="zh-TW" altLang="en-US" sz="20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論文口試</a:t>
              </a:r>
            </a:p>
            <a:p>
              <a:pPr algn="just"/>
              <a:endParaRPr kumimoji="0" lang="zh-TW" altLang="en-US" sz="1600" i="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zh-TW" altLang="en-US" sz="20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二下</a:t>
              </a:r>
              <a:endPara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zh-TW" altLang="en-US" sz="20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碩士論文口試審查</a:t>
              </a:r>
            </a:p>
            <a:p>
              <a:pPr algn="just"/>
              <a:endParaRPr kumimoji="0" lang="ja-JP" altLang="en-US" sz="1600" i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矩形 2"/>
          <p:cNvSpPr/>
          <p:nvPr/>
        </p:nvSpPr>
        <p:spPr>
          <a:xfrm>
            <a:off x="558838" y="4728457"/>
            <a:ext cx="15691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*每學期最多修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15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學分</a:t>
            </a:r>
            <a:endParaRPr lang="en-US" altLang="zh-TW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 eaLnBrk="0" hangingPunct="0">
              <a:lnSpc>
                <a:spcPct val="150000"/>
              </a:lnSpc>
            </a:pP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*學分抵免：加退選期間辦理</a:t>
            </a:r>
          </a:p>
        </p:txBody>
      </p:sp>
      <p:pic>
        <p:nvPicPr>
          <p:cNvPr id="38" name="圖片 37" descr="一張含有 文字, 向量圖形, 名片 的圖片&#10;&#10;自動產生的描述">
            <a:extLst>
              <a:ext uri="{FF2B5EF4-FFF2-40B4-BE49-F238E27FC236}">
                <a16:creationId xmlns:a16="http://schemas.microsoft.com/office/drawing/2014/main" id="{BC9BACDA-0A29-4F37-943E-A3EEA19600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1990" y="3644917"/>
            <a:ext cx="2963918" cy="2963918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448" y="-228069"/>
            <a:ext cx="3064026" cy="3064026"/>
          </a:xfrm>
          <a:prstGeom prst="rect">
            <a:avLst/>
          </a:prstGeom>
        </p:spPr>
      </p:pic>
      <p:sp>
        <p:nvSpPr>
          <p:cNvPr id="5" name="矩形: 圓角 4">
            <a:extLst>
              <a:ext uri="{FF2B5EF4-FFF2-40B4-BE49-F238E27FC236}">
                <a16:creationId xmlns:a16="http://schemas.microsoft.com/office/drawing/2014/main" id="{40C63A14-AD37-483A-9274-336CD9E73103}"/>
              </a:ext>
            </a:extLst>
          </p:cNvPr>
          <p:cNvSpPr/>
          <p:nvPr/>
        </p:nvSpPr>
        <p:spPr>
          <a:xfrm>
            <a:off x="567316" y="5533474"/>
            <a:ext cx="1552983" cy="7577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453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2B6A2F43-2B0D-4859-9D84-322C25D3A23A}"/>
              </a:ext>
            </a:extLst>
          </p:cNvPr>
          <p:cNvGrpSpPr/>
          <p:nvPr/>
        </p:nvGrpSpPr>
        <p:grpSpPr>
          <a:xfrm>
            <a:off x="1124374" y="676894"/>
            <a:ext cx="3580844" cy="833854"/>
            <a:chOff x="711015" y="463952"/>
            <a:chExt cx="3580844" cy="833854"/>
          </a:xfrm>
        </p:grpSpPr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AC0F6C60-0661-4BAD-B2AD-6A36BD1420DE}"/>
                </a:ext>
              </a:extLst>
            </p:cNvPr>
            <p:cNvSpPr txBox="1"/>
            <p:nvPr/>
          </p:nvSpPr>
          <p:spPr>
            <a:xfrm>
              <a:off x="1734749" y="590181"/>
              <a:ext cx="2557110" cy="64633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zh-CN"/>
              </a:defPPr>
              <a:lvl1pPr>
                <a:defRPr sz="3200" spc="200">
                  <a:solidFill>
                    <a:srgbClr val="245188"/>
                  </a:solidFill>
                  <a:effectLst>
                    <a:outerShdw blurRad="127000" dist="63500" dir="2700000" algn="tl" rotWithShape="0">
                      <a:schemeClr val="accent1">
                        <a:alpha val="20000"/>
                      </a:schemeClr>
                    </a:outerShdw>
                  </a:effectLst>
                  <a:latin typeface="+mj-ea"/>
                  <a:ea typeface="+mj-ea"/>
                </a:defRPr>
              </a:lvl1pPr>
            </a:lstStyle>
            <a:p>
              <a:r>
                <a:rPr lang="zh-TW" altLang="en-US" sz="3600" b="1" spc="1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思源黑体" panose="020B0500000000000000" pitchFamily="34" charset="-122"/>
                  <a:ea typeface="思源黑体" panose="020B0500000000000000" pitchFamily="34" charset="-122"/>
                </a:rPr>
                <a:t>提醒與說明</a:t>
              </a:r>
              <a:endParaRPr lang="zh-CN" altLang="en-US" sz="3600" b="1" spc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88A02AEA-A6FE-4E1D-9A2C-58D367EAE81E}"/>
                </a:ext>
              </a:extLst>
            </p:cNvPr>
            <p:cNvGrpSpPr/>
            <p:nvPr/>
          </p:nvGrpSpPr>
          <p:grpSpPr>
            <a:xfrm>
              <a:off x="711015" y="463952"/>
              <a:ext cx="995925" cy="833854"/>
              <a:chOff x="1437523" y="2344193"/>
              <a:chExt cx="3411004" cy="2855917"/>
            </a:xfrm>
          </p:grpSpPr>
          <p:sp>
            <p:nvSpPr>
              <p:cNvPr id="26" name="菱形 25">
                <a:extLst>
                  <a:ext uri="{FF2B5EF4-FFF2-40B4-BE49-F238E27FC236}">
                    <a16:creationId xmlns:a16="http://schemas.microsoft.com/office/drawing/2014/main" id="{7A6CE883-A897-4682-8398-9B1239860506}"/>
                  </a:ext>
                </a:extLst>
              </p:cNvPr>
              <p:cNvSpPr/>
              <p:nvPr/>
            </p:nvSpPr>
            <p:spPr>
              <a:xfrm>
                <a:off x="1437523" y="2344193"/>
                <a:ext cx="3411004" cy="2855917"/>
              </a:xfrm>
              <a:prstGeom prst="diamond">
                <a:avLst/>
              </a:prstGeom>
              <a:solidFill>
                <a:srgbClr val="187C86"/>
              </a:solidFill>
              <a:ln w="38100">
                <a:gradFill>
                  <a:gsLst>
                    <a:gs pos="0">
                      <a:schemeClr val="bg1"/>
                    </a:gs>
                    <a:gs pos="100000">
                      <a:srgbClr val="D1D1D1"/>
                    </a:gs>
                  </a:gsLst>
                  <a:lin ang="7800000" scaled="0"/>
                </a:gradFill>
              </a:ln>
              <a:effectLst>
                <a:outerShdw blurRad="279400" dist="139700" dir="7800000" sx="101000" sy="101000" algn="ctr" rotWithShape="0">
                  <a:schemeClr val="tx1">
                    <a:alpha val="70000"/>
                  </a:schemeClr>
                </a:outerShdw>
              </a:effectLst>
            </p:spPr>
            <p:txBody>
              <a:bodyPr wrap="none" anchor="ctr"/>
              <a:lstStyle/>
              <a:p>
                <a:pPr algn="ctr" latinLnBrk="1"/>
                <a:endParaRPr kumimoji="1" lang="zh-CN" altLang="en-US" sz="2800" b="1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85824F36-434B-4D21-8F71-AB16D8260A3B}"/>
                  </a:ext>
                </a:extLst>
              </p:cNvPr>
              <p:cNvSpPr/>
              <p:nvPr/>
            </p:nvSpPr>
            <p:spPr>
              <a:xfrm rot="16200000">
                <a:off x="2495370" y="2343778"/>
                <a:ext cx="2108245" cy="2598066"/>
              </a:xfrm>
              <a:prstGeom prst="rect">
                <a:avLst/>
              </a:prstGeom>
            </p:spPr>
            <p:txBody>
              <a:bodyPr vert="eaVert" wrap="square">
                <a:spAutoFit/>
              </a:bodyPr>
              <a:lstStyle/>
              <a:p>
                <a:endParaRPr lang="zh-CN" altLang="en-US" sz="2800" b="1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</p:grp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6DFA3873-5412-425A-B35F-BCDE8E9DE1B3}"/>
              </a:ext>
            </a:extLst>
          </p:cNvPr>
          <p:cNvGrpSpPr/>
          <p:nvPr/>
        </p:nvGrpSpPr>
        <p:grpSpPr>
          <a:xfrm>
            <a:off x="1584557" y="2952877"/>
            <a:ext cx="9568827" cy="1446008"/>
            <a:chOff x="2625048" y="3131124"/>
            <a:chExt cx="7028286" cy="1320746"/>
          </a:xfrm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A30ED6EB-A1E8-4249-B130-C9059E59D473}"/>
                </a:ext>
              </a:extLst>
            </p:cNvPr>
            <p:cNvSpPr/>
            <p:nvPr/>
          </p:nvSpPr>
          <p:spPr>
            <a:xfrm>
              <a:off x="2625048" y="3131124"/>
              <a:ext cx="7028286" cy="4778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31" name="TextBox 45">
              <a:extLst>
                <a:ext uri="{FF2B5EF4-FFF2-40B4-BE49-F238E27FC236}">
                  <a16:creationId xmlns:a16="http://schemas.microsoft.com/office/drawing/2014/main" id="{77D0A473-48CE-4D13-926D-F900C0F7A909}"/>
                </a:ext>
              </a:extLst>
            </p:cNvPr>
            <p:cNvSpPr txBox="1"/>
            <p:nvPr/>
          </p:nvSpPr>
          <p:spPr>
            <a:xfrm>
              <a:off x="2870764" y="4114532"/>
              <a:ext cx="285970" cy="33733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>
                <a:defRPr sz="22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>
                <a:spcBef>
                  <a:spcPct val="0"/>
                </a:spcBef>
              </a:pPr>
              <a:r>
                <a:rPr lang="en-US" altLang="zh-CN" sz="2400" b="1" spc="100" dirty="0">
                  <a:latin typeface="思源黑体" panose="020B0500000000000000" pitchFamily="34" charset="-122"/>
                  <a:ea typeface="思源黑体" panose="020B0500000000000000" pitchFamily="34" charset="-122"/>
                </a:rPr>
                <a:t> 2</a:t>
              </a:r>
              <a:endParaRPr lang="zh-CN" altLang="en-US" sz="2400" b="1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Microsoft YaHei" panose="020B0503020204020204" pitchFamily="34" charset="-122"/>
              </a:endParaRPr>
            </a:p>
          </p:txBody>
        </p:sp>
      </p:grp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2233273A-6D65-4037-8F62-54F1BF15F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14</a:t>
            </a:fld>
            <a:endParaRPr lang="zh-CN" altLang="en-US"/>
          </a:p>
        </p:txBody>
      </p:sp>
      <p:sp>
        <p:nvSpPr>
          <p:cNvPr id="36" name="圓角矩形 35"/>
          <p:cNvSpPr/>
          <p:nvPr/>
        </p:nvSpPr>
        <p:spPr>
          <a:xfrm>
            <a:off x="1124374" y="1680416"/>
            <a:ext cx="10592560" cy="45832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99CC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7C4DA9C9-E3A3-4614-9DA7-27A54D59568A}"/>
              </a:ext>
            </a:extLst>
          </p:cNvPr>
          <p:cNvSpPr/>
          <p:nvPr/>
        </p:nvSpPr>
        <p:spPr>
          <a:xfrm>
            <a:off x="1622336" y="1791665"/>
            <a:ext cx="9731464" cy="1302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ctr">
              <a:spcAft>
                <a:spcPts val="400"/>
              </a:spcAft>
              <a:buSzPct val="70000"/>
              <a:buFont typeface="Wingdings" panose="05000000000000000000" pitchFamily="2" charset="2"/>
              <a:buChar char="l"/>
            </a:pPr>
            <a:r>
              <a:rPr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2026</a:t>
            </a: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</a:t>
            </a:r>
            <a:r>
              <a:rPr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下午</a:t>
            </a:r>
            <a:r>
              <a:rPr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13:30</a:t>
            </a: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：一般生開始上課</a:t>
            </a:r>
            <a:r>
              <a:rPr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黑字</a:t>
            </a:r>
            <a:r>
              <a:rPr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342900" indent="-342900" fontAlgn="ctr">
              <a:spcAft>
                <a:spcPts val="400"/>
              </a:spcAft>
              <a:buSzPct val="70000"/>
              <a:buFont typeface="Wingdings" panose="05000000000000000000" pitchFamily="2" charset="2"/>
              <a:buChar char="l"/>
            </a:pPr>
            <a:r>
              <a:rPr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2026</a:t>
            </a: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五</a:t>
            </a:r>
            <a:r>
              <a:rPr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晚上</a:t>
            </a:r>
            <a:r>
              <a:rPr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18:00</a:t>
            </a: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：專班開始上課</a:t>
            </a:r>
            <a:r>
              <a:rPr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紅字</a:t>
            </a:r>
            <a:r>
              <a:rPr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800100" lvl="1" indent="-342900" fontAlgn="ctr">
              <a:spcAft>
                <a:spcPts val="400"/>
              </a:spcAft>
              <a:buSzPct val="70000"/>
              <a:buFont typeface="Wingdings" panose="05000000000000000000" pitchFamily="2" charset="2"/>
              <a:buChar char="l"/>
            </a:pPr>
            <a:endParaRPr lang="en-US" altLang="zh-TW" sz="2400" dirty="0">
              <a:solidFill>
                <a:schemeClr val="tx1">
                  <a:lumMod val="85000"/>
                  <a:lumOff val="15000"/>
                </a:schemeClr>
              </a:solidFill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C6C1B07A-9A1E-4C7D-8733-301DE2B9C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9351678"/>
              </p:ext>
            </p:extLst>
          </p:nvPr>
        </p:nvGraphicFramePr>
        <p:xfrm>
          <a:off x="1678993" y="2704667"/>
          <a:ext cx="9512171" cy="342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764">
                  <a:extLst>
                    <a:ext uri="{9D8B030D-6E8A-4147-A177-3AD203B41FA5}">
                      <a16:colId xmlns:a16="http://schemas.microsoft.com/office/drawing/2014/main" val="4188136023"/>
                    </a:ext>
                  </a:extLst>
                </a:gridCol>
                <a:gridCol w="2804762">
                  <a:extLst>
                    <a:ext uri="{9D8B030D-6E8A-4147-A177-3AD203B41FA5}">
                      <a16:colId xmlns:a16="http://schemas.microsoft.com/office/drawing/2014/main" val="205941545"/>
                    </a:ext>
                  </a:extLst>
                </a:gridCol>
                <a:gridCol w="2883748">
                  <a:extLst>
                    <a:ext uri="{9D8B030D-6E8A-4147-A177-3AD203B41FA5}">
                      <a16:colId xmlns:a16="http://schemas.microsoft.com/office/drawing/2014/main" val="2586796074"/>
                    </a:ext>
                  </a:extLst>
                </a:gridCol>
                <a:gridCol w="2454897">
                  <a:extLst>
                    <a:ext uri="{9D8B030D-6E8A-4147-A177-3AD203B41FA5}">
                      <a16:colId xmlns:a16="http://schemas.microsoft.com/office/drawing/2014/main" val="1009249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TW" sz="1600" dirty="0"/>
                        <a:t>115-1/</a:t>
                      </a:r>
                      <a:r>
                        <a:rPr lang="zh-TW" altLang="en-US" sz="1600" dirty="0"/>
                        <a:t>一年級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600" dirty="0"/>
                        <a:t>週四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600" dirty="0"/>
                        <a:t>週五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600" dirty="0"/>
                        <a:t>週六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277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600" dirty="0"/>
                        <a:t>8:10-10:00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600" dirty="0"/>
                        <a:t>技職教育興銷管理專題研究</a:t>
                      </a:r>
                      <a:r>
                        <a:rPr lang="en-US" altLang="zh-TW" sz="1600" dirty="0"/>
                        <a:t>(</a:t>
                      </a:r>
                      <a:r>
                        <a:rPr lang="zh-TW" altLang="en-US" sz="1600" dirty="0"/>
                        <a:t>廖婉鈞老師</a:t>
                      </a:r>
                      <a:r>
                        <a:rPr lang="en-US" altLang="zh-TW" sz="1600" dirty="0"/>
                        <a:t>)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dirty="0">
                          <a:solidFill>
                            <a:srgbClr val="FF0000"/>
                          </a:solidFill>
                        </a:rPr>
                        <a:t>技職教育興銷管理專題研究</a:t>
                      </a:r>
                      <a:r>
                        <a:rPr lang="en-US" altLang="zh-TW" sz="1600" dirty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zh-TW" altLang="en-US" sz="1600" dirty="0">
                          <a:solidFill>
                            <a:srgbClr val="FF0000"/>
                          </a:solidFill>
                        </a:rPr>
                        <a:t>廖婉鈞老師</a:t>
                      </a:r>
                      <a:r>
                        <a:rPr lang="en-US" altLang="zh-TW" sz="1600" dirty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zh-TW" alt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92976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600" dirty="0"/>
                        <a:t>10:10-12:00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600" dirty="0"/>
                        <a:t>成人及繼續教育研究</a:t>
                      </a:r>
                      <a:r>
                        <a:rPr lang="en-US" altLang="zh-TW" sz="1600" dirty="0"/>
                        <a:t>(</a:t>
                      </a:r>
                      <a:r>
                        <a:rPr lang="zh-TW" altLang="en-US" sz="1600" dirty="0"/>
                        <a:t>王怡文老師</a:t>
                      </a:r>
                      <a:r>
                        <a:rPr lang="en-US" altLang="zh-TW" sz="1600" dirty="0"/>
                        <a:t>)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dirty="0">
                          <a:solidFill>
                            <a:srgbClr val="FF0000"/>
                          </a:solidFill>
                        </a:rPr>
                        <a:t>職業心理學研究</a:t>
                      </a:r>
                      <a:r>
                        <a:rPr lang="en-US" altLang="zh-TW" sz="1600" dirty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zh-TW" altLang="en-US" sz="1600" dirty="0">
                          <a:solidFill>
                            <a:srgbClr val="FF0000"/>
                          </a:solidFill>
                        </a:rPr>
                        <a:t>王怡文老師</a:t>
                      </a:r>
                      <a:r>
                        <a:rPr lang="en-US" altLang="zh-TW" sz="1600" dirty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zh-TW" alt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60073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600" dirty="0"/>
                        <a:t>13:30-15:20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600" dirty="0"/>
                        <a:t>技職教育理論與實務研究</a:t>
                      </a:r>
                      <a:r>
                        <a:rPr lang="en-US" altLang="zh-TW" sz="1600" dirty="0"/>
                        <a:t>(</a:t>
                      </a:r>
                      <a:r>
                        <a:rPr lang="zh-TW" altLang="en-US" sz="1600" dirty="0"/>
                        <a:t>吳雅玲老師</a:t>
                      </a:r>
                      <a:r>
                        <a:rPr lang="en-US" altLang="zh-TW" sz="1600" dirty="0"/>
                        <a:t>)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600" dirty="0"/>
                        <a:t>高等教育統計學</a:t>
                      </a:r>
                      <a:r>
                        <a:rPr lang="en-US" altLang="zh-TW" sz="1600" dirty="0"/>
                        <a:t>(</a:t>
                      </a:r>
                      <a:r>
                        <a:rPr lang="zh-TW" altLang="en-US" sz="1600" dirty="0"/>
                        <a:t>王怡文老師</a:t>
                      </a:r>
                      <a:r>
                        <a:rPr lang="en-US" altLang="zh-TW" sz="1600" dirty="0"/>
                        <a:t>)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dirty="0">
                          <a:solidFill>
                            <a:srgbClr val="FF0000"/>
                          </a:solidFill>
                        </a:rPr>
                        <a:t>高等教育統計學</a:t>
                      </a:r>
                      <a:r>
                        <a:rPr lang="en-US" altLang="zh-TW" sz="1600" dirty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zh-TW" altLang="en-US" sz="1600" dirty="0">
                          <a:solidFill>
                            <a:srgbClr val="FF0000"/>
                          </a:solidFill>
                        </a:rPr>
                        <a:t>王怡文老師</a:t>
                      </a:r>
                      <a:r>
                        <a:rPr lang="en-US" altLang="zh-TW" sz="1600" dirty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zh-TW" alt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1482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600" dirty="0"/>
                        <a:t>15:30-17:20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600" dirty="0"/>
                        <a:t>技職教育研究法</a:t>
                      </a:r>
                      <a:r>
                        <a:rPr lang="en-US" altLang="zh-TW" sz="1600" dirty="0"/>
                        <a:t>(</a:t>
                      </a:r>
                      <a:r>
                        <a:rPr lang="zh-TW" altLang="en-US" sz="1600" dirty="0"/>
                        <a:t>鍾鳳嬌老師</a:t>
                      </a:r>
                      <a:r>
                        <a:rPr lang="en-US" altLang="zh-TW" sz="1600" dirty="0"/>
                        <a:t>)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600" dirty="0"/>
                        <a:t>專題討論</a:t>
                      </a:r>
                      <a:r>
                        <a:rPr lang="en-US" altLang="zh-TW" sz="1600" dirty="0"/>
                        <a:t>(</a:t>
                      </a:r>
                      <a:r>
                        <a:rPr lang="zh-TW" altLang="en-US" sz="1600" dirty="0"/>
                        <a:t>輪授</a:t>
                      </a:r>
                      <a:r>
                        <a:rPr lang="en-US" altLang="zh-TW" sz="1600" dirty="0"/>
                        <a:t>)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dirty="0">
                          <a:solidFill>
                            <a:srgbClr val="FF0000"/>
                          </a:solidFill>
                        </a:rPr>
                        <a:t>專題討論</a:t>
                      </a:r>
                      <a:r>
                        <a:rPr lang="en-US" altLang="zh-TW" sz="1600" dirty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zh-TW" altLang="en-US" sz="1600" dirty="0">
                          <a:solidFill>
                            <a:srgbClr val="FF0000"/>
                          </a:solidFill>
                        </a:rPr>
                        <a:t>輪授</a:t>
                      </a:r>
                      <a:r>
                        <a:rPr lang="en-US" altLang="zh-TW" sz="1600" dirty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zh-TW" alt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63715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600" dirty="0"/>
                        <a:t>18:00-19:45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dirty="0">
                          <a:solidFill>
                            <a:srgbClr val="FF0000"/>
                          </a:solidFill>
                        </a:rPr>
                        <a:t>技職教育研究法</a:t>
                      </a:r>
                      <a:r>
                        <a:rPr lang="en-US" altLang="zh-TW" sz="1600" dirty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zh-TW" altLang="en-US" sz="1600" dirty="0">
                          <a:solidFill>
                            <a:srgbClr val="FF0000"/>
                          </a:solidFill>
                        </a:rPr>
                        <a:t>鍾鳳嬌老師</a:t>
                      </a:r>
                      <a:r>
                        <a:rPr lang="en-US" altLang="zh-TW" sz="1600" dirty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zh-TW" alt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95461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600" dirty="0"/>
                        <a:t>19:50-21:35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dirty="0">
                          <a:solidFill>
                            <a:srgbClr val="FF0000"/>
                          </a:solidFill>
                        </a:rPr>
                        <a:t>技職教育理論與實務研究</a:t>
                      </a:r>
                      <a:r>
                        <a:rPr lang="en-US" altLang="zh-TW" sz="1600" dirty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zh-TW" altLang="en-US" sz="1600" dirty="0">
                          <a:solidFill>
                            <a:srgbClr val="FF0000"/>
                          </a:solidFill>
                        </a:rPr>
                        <a:t>吳雅玲老師</a:t>
                      </a:r>
                      <a:r>
                        <a:rPr lang="en-US" altLang="zh-TW" sz="1600" dirty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zh-TW" alt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39786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9727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2B6A2F43-2B0D-4859-9D84-322C25D3A23A}"/>
              </a:ext>
            </a:extLst>
          </p:cNvPr>
          <p:cNvGrpSpPr/>
          <p:nvPr/>
        </p:nvGrpSpPr>
        <p:grpSpPr>
          <a:xfrm>
            <a:off x="1124374" y="676894"/>
            <a:ext cx="3580844" cy="833854"/>
            <a:chOff x="711015" y="463952"/>
            <a:chExt cx="3580844" cy="833854"/>
          </a:xfrm>
        </p:grpSpPr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AC0F6C60-0661-4BAD-B2AD-6A36BD1420DE}"/>
                </a:ext>
              </a:extLst>
            </p:cNvPr>
            <p:cNvSpPr txBox="1"/>
            <p:nvPr/>
          </p:nvSpPr>
          <p:spPr>
            <a:xfrm>
              <a:off x="1734749" y="590181"/>
              <a:ext cx="2557110" cy="64633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zh-CN"/>
              </a:defPPr>
              <a:lvl1pPr>
                <a:defRPr sz="3200" spc="200">
                  <a:solidFill>
                    <a:srgbClr val="245188"/>
                  </a:solidFill>
                  <a:effectLst>
                    <a:outerShdw blurRad="127000" dist="63500" dir="2700000" algn="tl" rotWithShape="0">
                      <a:schemeClr val="accent1">
                        <a:alpha val="20000"/>
                      </a:schemeClr>
                    </a:outerShdw>
                  </a:effectLst>
                  <a:latin typeface="+mj-ea"/>
                  <a:ea typeface="+mj-ea"/>
                </a:defRPr>
              </a:lvl1pPr>
            </a:lstStyle>
            <a:p>
              <a:r>
                <a:rPr lang="zh-TW" altLang="en-US" sz="3600" b="1" spc="1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思源黑体" panose="020B0500000000000000" pitchFamily="34" charset="-122"/>
                  <a:ea typeface="思源黑体" panose="020B0500000000000000" pitchFamily="34" charset="-122"/>
                </a:rPr>
                <a:t>提醒與說明</a:t>
              </a:r>
              <a:endParaRPr lang="zh-CN" altLang="en-US" sz="3600" b="1" spc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88A02AEA-A6FE-4E1D-9A2C-58D367EAE81E}"/>
                </a:ext>
              </a:extLst>
            </p:cNvPr>
            <p:cNvGrpSpPr/>
            <p:nvPr/>
          </p:nvGrpSpPr>
          <p:grpSpPr>
            <a:xfrm>
              <a:off x="711015" y="463952"/>
              <a:ext cx="995925" cy="833854"/>
              <a:chOff x="1437523" y="2344193"/>
              <a:chExt cx="3411004" cy="2855917"/>
            </a:xfrm>
          </p:grpSpPr>
          <p:sp>
            <p:nvSpPr>
              <p:cNvPr id="26" name="菱形 25">
                <a:extLst>
                  <a:ext uri="{FF2B5EF4-FFF2-40B4-BE49-F238E27FC236}">
                    <a16:creationId xmlns:a16="http://schemas.microsoft.com/office/drawing/2014/main" id="{7A6CE883-A897-4682-8398-9B1239860506}"/>
                  </a:ext>
                </a:extLst>
              </p:cNvPr>
              <p:cNvSpPr/>
              <p:nvPr/>
            </p:nvSpPr>
            <p:spPr>
              <a:xfrm>
                <a:off x="1437523" y="2344193"/>
                <a:ext cx="3411004" cy="2855917"/>
              </a:xfrm>
              <a:prstGeom prst="diamond">
                <a:avLst/>
              </a:prstGeom>
              <a:solidFill>
                <a:srgbClr val="187C86"/>
              </a:solidFill>
              <a:ln w="38100">
                <a:gradFill>
                  <a:gsLst>
                    <a:gs pos="0">
                      <a:schemeClr val="bg1"/>
                    </a:gs>
                    <a:gs pos="100000">
                      <a:srgbClr val="D1D1D1"/>
                    </a:gs>
                  </a:gsLst>
                  <a:lin ang="7800000" scaled="0"/>
                </a:gradFill>
              </a:ln>
              <a:effectLst>
                <a:outerShdw blurRad="279400" dist="139700" dir="7800000" sx="101000" sy="101000" algn="ctr" rotWithShape="0">
                  <a:schemeClr val="tx1">
                    <a:alpha val="70000"/>
                  </a:schemeClr>
                </a:outerShdw>
              </a:effectLst>
            </p:spPr>
            <p:txBody>
              <a:bodyPr wrap="none" anchor="ctr"/>
              <a:lstStyle/>
              <a:p>
                <a:pPr algn="ctr" latinLnBrk="1"/>
                <a:endParaRPr kumimoji="1" lang="zh-CN" altLang="en-US" sz="2800" b="1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85824F36-434B-4D21-8F71-AB16D8260A3B}"/>
                  </a:ext>
                </a:extLst>
              </p:cNvPr>
              <p:cNvSpPr/>
              <p:nvPr/>
            </p:nvSpPr>
            <p:spPr>
              <a:xfrm rot="16200000">
                <a:off x="2495370" y="2343778"/>
                <a:ext cx="2108245" cy="2598066"/>
              </a:xfrm>
              <a:prstGeom prst="rect">
                <a:avLst/>
              </a:prstGeom>
            </p:spPr>
            <p:txBody>
              <a:bodyPr vert="eaVert" wrap="square">
                <a:spAutoFit/>
              </a:bodyPr>
              <a:lstStyle/>
              <a:p>
                <a:endParaRPr lang="zh-CN" altLang="en-US" sz="2800" b="1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</p:grp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6DFA3873-5412-425A-B35F-BCDE8E9DE1B3}"/>
              </a:ext>
            </a:extLst>
          </p:cNvPr>
          <p:cNvGrpSpPr/>
          <p:nvPr/>
        </p:nvGrpSpPr>
        <p:grpSpPr>
          <a:xfrm>
            <a:off x="1584557" y="2952877"/>
            <a:ext cx="9568827" cy="1446008"/>
            <a:chOff x="2625048" y="3131124"/>
            <a:chExt cx="7028286" cy="1320746"/>
          </a:xfrm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A30ED6EB-A1E8-4249-B130-C9059E59D473}"/>
                </a:ext>
              </a:extLst>
            </p:cNvPr>
            <p:cNvSpPr/>
            <p:nvPr/>
          </p:nvSpPr>
          <p:spPr>
            <a:xfrm>
              <a:off x="2625048" y="3131124"/>
              <a:ext cx="7028286" cy="4778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31" name="TextBox 45">
              <a:extLst>
                <a:ext uri="{FF2B5EF4-FFF2-40B4-BE49-F238E27FC236}">
                  <a16:creationId xmlns:a16="http://schemas.microsoft.com/office/drawing/2014/main" id="{77D0A473-48CE-4D13-926D-F900C0F7A909}"/>
                </a:ext>
              </a:extLst>
            </p:cNvPr>
            <p:cNvSpPr txBox="1"/>
            <p:nvPr/>
          </p:nvSpPr>
          <p:spPr>
            <a:xfrm>
              <a:off x="2870764" y="4114532"/>
              <a:ext cx="285970" cy="33733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>
                <a:defRPr sz="22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>
                <a:spcBef>
                  <a:spcPct val="0"/>
                </a:spcBef>
              </a:pPr>
              <a:r>
                <a:rPr lang="en-US" altLang="zh-CN" sz="2400" b="1" spc="100" dirty="0">
                  <a:latin typeface="思源黑体" panose="020B0500000000000000" pitchFamily="34" charset="-122"/>
                  <a:ea typeface="思源黑体" panose="020B0500000000000000" pitchFamily="34" charset="-122"/>
                </a:rPr>
                <a:t> 2</a:t>
              </a:r>
              <a:endParaRPr lang="zh-CN" altLang="en-US" sz="2400" b="1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Microsoft YaHei" panose="020B0503020204020204" pitchFamily="34" charset="-122"/>
              </a:endParaRPr>
            </a:p>
          </p:txBody>
        </p:sp>
      </p:grp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2233273A-6D65-4037-8F62-54F1BF15F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15</a:t>
            </a:fld>
            <a:endParaRPr lang="zh-CN" altLang="en-US"/>
          </a:p>
        </p:txBody>
      </p:sp>
      <p:sp>
        <p:nvSpPr>
          <p:cNvPr id="36" name="圓角矩形 35"/>
          <p:cNvSpPr/>
          <p:nvPr/>
        </p:nvSpPr>
        <p:spPr>
          <a:xfrm>
            <a:off x="1124374" y="1680416"/>
            <a:ext cx="10592560" cy="45832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99CC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7C4DA9C9-E3A3-4614-9DA7-27A54D59568A}"/>
              </a:ext>
            </a:extLst>
          </p:cNvPr>
          <p:cNvSpPr/>
          <p:nvPr/>
        </p:nvSpPr>
        <p:spPr>
          <a:xfrm>
            <a:off x="1622336" y="1827330"/>
            <a:ext cx="9731464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ctr">
              <a:spcAft>
                <a:spcPts val="400"/>
              </a:spcAft>
              <a:buSzPct val="70000"/>
              <a:buFont typeface="Wingdings" panose="05000000000000000000" pitchFamily="2" charset="2"/>
              <a:buChar char="l"/>
            </a:pP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未來課程規劃：一上</a:t>
            </a:r>
            <a:r>
              <a:rPr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一天半、一下</a:t>
            </a:r>
            <a:r>
              <a:rPr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一天、二上</a:t>
            </a:r>
            <a:r>
              <a:rPr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一天、二下</a:t>
            </a:r>
            <a:r>
              <a:rPr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無。需另加一門線上課程，以及碩士論文</a:t>
            </a:r>
            <a:r>
              <a:rPr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學分，總計</a:t>
            </a:r>
            <a:r>
              <a:rPr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34</a:t>
            </a: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學分。</a:t>
            </a:r>
            <a:endParaRPr lang="en-US" altLang="zh-TW" sz="2400" dirty="0">
              <a:solidFill>
                <a:schemeClr val="tx1">
                  <a:lumMod val="85000"/>
                  <a:lumOff val="1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 fontAlgn="ctr">
              <a:spcAft>
                <a:spcPts val="400"/>
              </a:spcAft>
              <a:buSzPct val="70000"/>
              <a:buFont typeface="Wingdings" panose="05000000000000000000" pitchFamily="2" charset="2"/>
              <a:buChar char="l"/>
            </a:pP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一般生及專班生在專題討論的課程說明時，請帶研究生手冊來上課。</a:t>
            </a:r>
            <a:endParaRPr lang="en-US" altLang="zh-TW" sz="2400" dirty="0">
              <a:solidFill>
                <a:schemeClr val="tx1">
                  <a:lumMod val="85000"/>
                  <a:lumOff val="1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 fontAlgn="ctr">
              <a:spcAft>
                <a:spcPts val="400"/>
              </a:spcAft>
              <a:buSzPct val="70000"/>
              <a:buFont typeface="Wingdings" panose="05000000000000000000" pitchFamily="2" charset="2"/>
              <a:buChar char="l"/>
            </a:pP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二餐可以用餐、書軒可以買文具、圖書館可以借書、後山可以運動</a:t>
            </a:r>
            <a:r>
              <a:rPr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>
              <a:solidFill>
                <a:schemeClr val="tx1">
                  <a:lumMod val="85000"/>
                  <a:lumOff val="1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 fontAlgn="ctr">
              <a:spcAft>
                <a:spcPts val="400"/>
              </a:spcAft>
              <a:buSzPct val="70000"/>
              <a:buFont typeface="Wingdings" panose="05000000000000000000" pitchFamily="2" charset="2"/>
              <a:buChar char="l"/>
            </a:pP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有專車可以到屏東市。</a:t>
            </a:r>
            <a:r>
              <a:rPr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https://osa.npust.edu.tw/unit/gcs/bus/</a:t>
            </a:r>
          </a:p>
          <a:p>
            <a:pPr marL="342900" indent="-342900" fontAlgn="ctr">
              <a:spcAft>
                <a:spcPts val="400"/>
              </a:spcAft>
              <a:buSzPct val="70000"/>
              <a:buFont typeface="Wingdings" panose="05000000000000000000" pitchFamily="2" charset="2"/>
              <a:buChar char="l"/>
            </a:pP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附近房租聽說很便宜。</a:t>
            </a:r>
            <a:endParaRPr lang="en-US" altLang="zh-TW" sz="2400" dirty="0">
              <a:solidFill>
                <a:schemeClr val="tx1">
                  <a:lumMod val="85000"/>
                  <a:lumOff val="1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 fontAlgn="ctr">
              <a:spcAft>
                <a:spcPts val="400"/>
              </a:spcAft>
              <a:buSzPct val="70000"/>
              <a:buFont typeface="Wingdings" panose="05000000000000000000" pitchFamily="2" charset="2"/>
              <a:buChar char="l"/>
            </a:pP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第一學期結束前要選定論文指導老師。</a:t>
            </a:r>
            <a:endParaRPr lang="en-US" altLang="zh-TW" sz="2400" dirty="0">
              <a:solidFill>
                <a:schemeClr val="tx1">
                  <a:lumMod val="85000"/>
                  <a:lumOff val="1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 fontAlgn="ctr">
              <a:spcAft>
                <a:spcPts val="400"/>
              </a:spcAft>
              <a:buSzPct val="70000"/>
              <a:buFont typeface="Wingdings" panose="05000000000000000000" pitchFamily="2" charset="2"/>
              <a:buChar char="l"/>
            </a:pP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學分抵免：加退選期間辦理。</a:t>
            </a:r>
            <a:endParaRPr lang="en-US" altLang="zh-TW" sz="2400" dirty="0">
              <a:solidFill>
                <a:schemeClr val="tx1">
                  <a:lumMod val="85000"/>
                  <a:lumOff val="1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 fontAlgn="ctr">
              <a:spcAft>
                <a:spcPts val="400"/>
              </a:spcAft>
              <a:buSzPct val="70000"/>
              <a:buFont typeface="Wingdings" panose="05000000000000000000" pitchFamily="2" charset="2"/>
              <a:buChar char="l"/>
            </a:pP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目前行政助理空缺</a:t>
            </a:r>
            <a:r>
              <a:rPr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客研究靜怡協助</a:t>
            </a:r>
            <a:r>
              <a:rPr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>
              <a:solidFill>
                <a:schemeClr val="tx1">
                  <a:lumMod val="85000"/>
                  <a:lumOff val="1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 fontAlgn="ctr">
              <a:spcAft>
                <a:spcPts val="400"/>
              </a:spcAft>
              <a:buSzPct val="70000"/>
              <a:buFont typeface="Wingdings" panose="05000000000000000000" pitchFamily="2" charset="2"/>
              <a:buChar char="l"/>
            </a:pP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請協助招生：甄試報名</a:t>
            </a:r>
            <a:r>
              <a:rPr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一般生</a:t>
            </a:r>
            <a:r>
              <a:rPr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名</a:t>
            </a:r>
            <a:r>
              <a:rPr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，報名期間：</a:t>
            </a:r>
            <a:r>
              <a:rPr lang="en-US" altLang="zh-TW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9/7-10/5</a:t>
            </a:r>
          </a:p>
        </p:txBody>
      </p:sp>
    </p:spTree>
    <p:extLst>
      <p:ext uri="{BB962C8B-B14F-4D97-AF65-F5344CB8AC3E}">
        <p14:creationId xmlns:p14="http://schemas.microsoft.com/office/powerpoint/2010/main" val="1041411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AEFA0419-A3C2-486C-A364-E65CF8A75BFA}"/>
              </a:ext>
            </a:extLst>
          </p:cNvPr>
          <p:cNvSpPr/>
          <p:nvPr/>
        </p:nvSpPr>
        <p:spPr>
          <a:xfrm>
            <a:off x="0" y="-1"/>
            <a:ext cx="12192000" cy="6982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8B817C31-96E5-4536-A4D3-FDB6198996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19"/>
          <a:stretch/>
        </p:blipFill>
        <p:spPr>
          <a:xfrm>
            <a:off x="-223673" y="-1"/>
            <a:ext cx="12415673" cy="6982690"/>
          </a:xfrm>
          <a:prstGeom prst="rect">
            <a:avLst/>
          </a:prstGeom>
        </p:spPr>
      </p:pic>
      <p:sp>
        <p:nvSpPr>
          <p:cNvPr id="19" name="Freeform 98">
            <a:extLst>
              <a:ext uri="{FF2B5EF4-FFF2-40B4-BE49-F238E27FC236}">
                <a16:creationId xmlns:a16="http://schemas.microsoft.com/office/drawing/2014/main" id="{E3C6A134-6EE4-4EDF-93E0-5CC066886C11}"/>
              </a:ext>
            </a:extLst>
          </p:cNvPr>
          <p:cNvSpPr>
            <a:spLocks noEditPoints="1"/>
          </p:cNvSpPr>
          <p:nvPr/>
        </p:nvSpPr>
        <p:spPr bwMode="auto">
          <a:xfrm>
            <a:off x="3828151" y="6122889"/>
            <a:ext cx="163376" cy="199979"/>
          </a:xfrm>
          <a:custGeom>
            <a:avLst/>
            <a:gdLst>
              <a:gd name="T0" fmla="*/ 43 w 138"/>
              <a:gd name="T1" fmla="*/ 169 h 169"/>
              <a:gd name="T2" fmla="*/ 51 w 138"/>
              <a:gd name="T3" fmla="*/ 111 h 169"/>
              <a:gd name="T4" fmla="*/ 35 w 138"/>
              <a:gd name="T5" fmla="*/ 160 h 169"/>
              <a:gd name="T6" fmla="*/ 68 w 138"/>
              <a:gd name="T7" fmla="*/ 169 h 169"/>
              <a:gd name="T8" fmla="*/ 76 w 138"/>
              <a:gd name="T9" fmla="*/ 111 h 169"/>
              <a:gd name="T10" fmla="*/ 59 w 138"/>
              <a:gd name="T11" fmla="*/ 160 h 169"/>
              <a:gd name="T12" fmla="*/ 76 w 138"/>
              <a:gd name="T13" fmla="*/ 21 h 169"/>
              <a:gd name="T14" fmla="*/ 35 w 138"/>
              <a:gd name="T15" fmla="*/ 21 h 169"/>
              <a:gd name="T16" fmla="*/ 106 w 138"/>
              <a:gd name="T17" fmla="*/ 106 h 169"/>
              <a:gd name="T18" fmla="*/ 82 w 138"/>
              <a:gd name="T19" fmla="*/ 49 h 169"/>
              <a:gd name="T20" fmla="*/ 67 w 138"/>
              <a:gd name="T21" fmla="*/ 45 h 169"/>
              <a:gd name="T22" fmla="*/ 44 w 138"/>
              <a:gd name="T23" fmla="*/ 45 h 169"/>
              <a:gd name="T24" fmla="*/ 29 w 138"/>
              <a:gd name="T25" fmla="*/ 49 h 169"/>
              <a:gd name="T26" fmla="*/ 5 w 138"/>
              <a:gd name="T27" fmla="*/ 106 h 169"/>
              <a:gd name="T28" fmla="*/ 31 w 138"/>
              <a:gd name="T29" fmla="*/ 78 h 169"/>
              <a:gd name="T30" fmla="*/ 80 w 138"/>
              <a:gd name="T31" fmla="*/ 103 h 169"/>
              <a:gd name="T32" fmla="*/ 94 w 138"/>
              <a:gd name="T33" fmla="*/ 103 h 169"/>
              <a:gd name="T34" fmla="*/ 121 w 138"/>
              <a:gd name="T35" fmla="*/ 165 h 169"/>
              <a:gd name="T36" fmla="*/ 109 w 138"/>
              <a:gd name="T37" fmla="*/ 159 h 169"/>
              <a:gd name="T38" fmla="*/ 92 w 138"/>
              <a:gd name="T39" fmla="*/ 165 h 169"/>
              <a:gd name="T40" fmla="*/ 133 w 138"/>
              <a:gd name="T41" fmla="*/ 169 h 169"/>
              <a:gd name="T42" fmla="*/ 138 w 138"/>
              <a:gd name="T43" fmla="*/ 155 h 169"/>
              <a:gd name="T44" fmla="*/ 121 w 138"/>
              <a:gd name="T45" fmla="*/ 165 h 169"/>
              <a:gd name="T46" fmla="*/ 129 w 138"/>
              <a:gd name="T47" fmla="*/ 132 h 169"/>
              <a:gd name="T48" fmla="*/ 96 w 138"/>
              <a:gd name="T49" fmla="*/ 132 h 169"/>
              <a:gd name="T50" fmla="*/ 92 w 138"/>
              <a:gd name="T51" fmla="*/ 149 h 169"/>
              <a:gd name="T52" fmla="*/ 109 w 138"/>
              <a:gd name="T53" fmla="*/ 148 h 169"/>
              <a:gd name="T54" fmla="*/ 121 w 138"/>
              <a:gd name="T55" fmla="*/ 154 h 169"/>
              <a:gd name="T56" fmla="*/ 138 w 138"/>
              <a:gd name="T57" fmla="*/ 136 h 169"/>
              <a:gd name="T58" fmla="*/ 106 w 138"/>
              <a:gd name="T59" fmla="*/ 132 h 169"/>
              <a:gd name="T60" fmla="*/ 106 w 138"/>
              <a:gd name="T61" fmla="*/ 132 h 169"/>
              <a:gd name="T62" fmla="*/ 113 w 138"/>
              <a:gd name="T63" fmla="*/ 161 h 169"/>
              <a:gd name="T64" fmla="*/ 117 w 138"/>
              <a:gd name="T65" fmla="*/ 152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38" h="169">
                <a:moveTo>
                  <a:pt x="35" y="160"/>
                </a:moveTo>
                <a:cubicBezTo>
                  <a:pt x="35" y="165"/>
                  <a:pt x="38" y="169"/>
                  <a:pt x="43" y="169"/>
                </a:cubicBezTo>
                <a:cubicBezTo>
                  <a:pt x="47" y="169"/>
                  <a:pt x="51" y="165"/>
                  <a:pt x="51" y="160"/>
                </a:cubicBezTo>
                <a:cubicBezTo>
                  <a:pt x="51" y="111"/>
                  <a:pt x="51" y="111"/>
                  <a:pt x="51" y="111"/>
                </a:cubicBezTo>
                <a:cubicBezTo>
                  <a:pt x="35" y="111"/>
                  <a:pt x="35" y="111"/>
                  <a:pt x="35" y="111"/>
                </a:cubicBezTo>
                <a:lnTo>
                  <a:pt x="35" y="160"/>
                </a:lnTo>
                <a:close/>
                <a:moveTo>
                  <a:pt x="59" y="160"/>
                </a:moveTo>
                <a:cubicBezTo>
                  <a:pt x="59" y="165"/>
                  <a:pt x="63" y="169"/>
                  <a:pt x="68" y="169"/>
                </a:cubicBezTo>
                <a:cubicBezTo>
                  <a:pt x="72" y="169"/>
                  <a:pt x="76" y="165"/>
                  <a:pt x="76" y="160"/>
                </a:cubicBezTo>
                <a:cubicBezTo>
                  <a:pt x="76" y="111"/>
                  <a:pt x="76" y="111"/>
                  <a:pt x="76" y="111"/>
                </a:cubicBezTo>
                <a:cubicBezTo>
                  <a:pt x="59" y="111"/>
                  <a:pt x="59" y="111"/>
                  <a:pt x="59" y="111"/>
                </a:cubicBezTo>
                <a:lnTo>
                  <a:pt x="59" y="160"/>
                </a:lnTo>
                <a:close/>
                <a:moveTo>
                  <a:pt x="55" y="41"/>
                </a:moveTo>
                <a:cubicBezTo>
                  <a:pt x="67" y="41"/>
                  <a:pt x="76" y="32"/>
                  <a:pt x="76" y="21"/>
                </a:cubicBezTo>
                <a:cubicBezTo>
                  <a:pt x="76" y="9"/>
                  <a:pt x="67" y="0"/>
                  <a:pt x="55" y="0"/>
                </a:cubicBezTo>
                <a:cubicBezTo>
                  <a:pt x="44" y="0"/>
                  <a:pt x="35" y="9"/>
                  <a:pt x="35" y="21"/>
                </a:cubicBezTo>
                <a:cubicBezTo>
                  <a:pt x="35" y="32"/>
                  <a:pt x="44" y="41"/>
                  <a:pt x="55" y="41"/>
                </a:cubicBezTo>
                <a:close/>
                <a:moveTo>
                  <a:pt x="106" y="106"/>
                </a:moveTo>
                <a:cubicBezTo>
                  <a:pt x="110" y="104"/>
                  <a:pt x="111" y="99"/>
                  <a:pt x="109" y="95"/>
                </a:cubicBezTo>
                <a:cubicBezTo>
                  <a:pt x="82" y="49"/>
                  <a:pt x="82" y="49"/>
                  <a:pt x="82" y="49"/>
                </a:cubicBezTo>
                <a:cubicBezTo>
                  <a:pt x="80" y="45"/>
                  <a:pt x="70" y="45"/>
                  <a:pt x="69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55" y="61"/>
                  <a:pt x="55" y="61"/>
                  <a:pt x="55" y="61"/>
                </a:cubicBezTo>
                <a:cubicBezTo>
                  <a:pt x="44" y="45"/>
                  <a:pt x="44" y="45"/>
                  <a:pt x="44" y="45"/>
                </a:cubicBezTo>
                <a:cubicBezTo>
                  <a:pt x="42" y="45"/>
                  <a:pt x="42" y="45"/>
                  <a:pt x="42" y="45"/>
                </a:cubicBezTo>
                <a:cubicBezTo>
                  <a:pt x="41" y="45"/>
                  <a:pt x="31" y="45"/>
                  <a:pt x="29" y="49"/>
                </a:cubicBezTo>
                <a:cubicBezTo>
                  <a:pt x="2" y="95"/>
                  <a:pt x="2" y="95"/>
                  <a:pt x="2" y="95"/>
                </a:cubicBezTo>
                <a:cubicBezTo>
                  <a:pt x="0" y="99"/>
                  <a:pt x="1" y="104"/>
                  <a:pt x="5" y="106"/>
                </a:cubicBezTo>
                <a:cubicBezTo>
                  <a:pt x="9" y="109"/>
                  <a:pt x="14" y="107"/>
                  <a:pt x="16" y="103"/>
                </a:cubicBezTo>
                <a:cubicBezTo>
                  <a:pt x="31" y="78"/>
                  <a:pt x="31" y="78"/>
                  <a:pt x="31" y="78"/>
                </a:cubicBezTo>
                <a:cubicBezTo>
                  <a:pt x="31" y="103"/>
                  <a:pt x="31" y="103"/>
                  <a:pt x="31" y="103"/>
                </a:cubicBezTo>
                <a:cubicBezTo>
                  <a:pt x="80" y="103"/>
                  <a:pt x="80" y="103"/>
                  <a:pt x="80" y="103"/>
                </a:cubicBezTo>
                <a:cubicBezTo>
                  <a:pt x="80" y="78"/>
                  <a:pt x="80" y="78"/>
                  <a:pt x="80" y="78"/>
                </a:cubicBezTo>
                <a:cubicBezTo>
                  <a:pt x="94" y="103"/>
                  <a:pt x="94" y="103"/>
                  <a:pt x="94" y="103"/>
                </a:cubicBezTo>
                <a:cubicBezTo>
                  <a:pt x="97" y="107"/>
                  <a:pt x="102" y="109"/>
                  <a:pt x="106" y="106"/>
                </a:cubicBezTo>
                <a:close/>
                <a:moveTo>
                  <a:pt x="121" y="165"/>
                </a:moveTo>
                <a:cubicBezTo>
                  <a:pt x="109" y="165"/>
                  <a:pt x="109" y="165"/>
                  <a:pt x="109" y="165"/>
                </a:cubicBezTo>
                <a:cubicBezTo>
                  <a:pt x="109" y="159"/>
                  <a:pt x="109" y="159"/>
                  <a:pt x="109" y="159"/>
                </a:cubicBezTo>
                <a:cubicBezTo>
                  <a:pt x="103" y="159"/>
                  <a:pt x="98" y="157"/>
                  <a:pt x="92" y="155"/>
                </a:cubicBezTo>
                <a:cubicBezTo>
                  <a:pt x="92" y="165"/>
                  <a:pt x="92" y="165"/>
                  <a:pt x="92" y="165"/>
                </a:cubicBezTo>
                <a:cubicBezTo>
                  <a:pt x="92" y="167"/>
                  <a:pt x="94" y="169"/>
                  <a:pt x="96" y="169"/>
                </a:cubicBezTo>
                <a:cubicBezTo>
                  <a:pt x="133" y="169"/>
                  <a:pt x="133" y="169"/>
                  <a:pt x="133" y="169"/>
                </a:cubicBezTo>
                <a:cubicBezTo>
                  <a:pt x="136" y="169"/>
                  <a:pt x="138" y="167"/>
                  <a:pt x="138" y="165"/>
                </a:cubicBezTo>
                <a:cubicBezTo>
                  <a:pt x="138" y="155"/>
                  <a:pt x="138" y="155"/>
                  <a:pt x="138" y="155"/>
                </a:cubicBezTo>
                <a:cubicBezTo>
                  <a:pt x="132" y="157"/>
                  <a:pt x="127" y="159"/>
                  <a:pt x="121" y="159"/>
                </a:cubicBezTo>
                <a:lnTo>
                  <a:pt x="121" y="165"/>
                </a:lnTo>
                <a:close/>
                <a:moveTo>
                  <a:pt x="133" y="132"/>
                </a:moveTo>
                <a:cubicBezTo>
                  <a:pt x="129" y="132"/>
                  <a:pt x="129" y="132"/>
                  <a:pt x="129" y="132"/>
                </a:cubicBezTo>
                <a:cubicBezTo>
                  <a:pt x="126" y="116"/>
                  <a:pt x="104" y="116"/>
                  <a:pt x="101" y="132"/>
                </a:cubicBezTo>
                <a:cubicBezTo>
                  <a:pt x="96" y="132"/>
                  <a:pt x="96" y="132"/>
                  <a:pt x="96" y="132"/>
                </a:cubicBezTo>
                <a:cubicBezTo>
                  <a:pt x="94" y="132"/>
                  <a:pt x="92" y="134"/>
                  <a:pt x="92" y="136"/>
                </a:cubicBezTo>
                <a:cubicBezTo>
                  <a:pt x="92" y="149"/>
                  <a:pt x="92" y="149"/>
                  <a:pt x="92" y="149"/>
                </a:cubicBezTo>
                <a:cubicBezTo>
                  <a:pt x="98" y="152"/>
                  <a:pt x="103" y="153"/>
                  <a:pt x="109" y="154"/>
                </a:cubicBezTo>
                <a:cubicBezTo>
                  <a:pt x="109" y="148"/>
                  <a:pt x="109" y="148"/>
                  <a:pt x="109" y="148"/>
                </a:cubicBezTo>
                <a:cubicBezTo>
                  <a:pt x="121" y="148"/>
                  <a:pt x="121" y="148"/>
                  <a:pt x="121" y="148"/>
                </a:cubicBezTo>
                <a:cubicBezTo>
                  <a:pt x="121" y="154"/>
                  <a:pt x="121" y="154"/>
                  <a:pt x="121" y="154"/>
                </a:cubicBezTo>
                <a:cubicBezTo>
                  <a:pt x="127" y="153"/>
                  <a:pt x="132" y="152"/>
                  <a:pt x="138" y="149"/>
                </a:cubicBezTo>
                <a:cubicBezTo>
                  <a:pt x="138" y="136"/>
                  <a:pt x="138" y="136"/>
                  <a:pt x="138" y="136"/>
                </a:cubicBezTo>
                <a:cubicBezTo>
                  <a:pt x="138" y="134"/>
                  <a:pt x="136" y="132"/>
                  <a:pt x="133" y="132"/>
                </a:cubicBezTo>
                <a:close/>
                <a:moveTo>
                  <a:pt x="106" y="132"/>
                </a:moveTo>
                <a:cubicBezTo>
                  <a:pt x="109" y="123"/>
                  <a:pt x="121" y="123"/>
                  <a:pt x="124" y="132"/>
                </a:cubicBezTo>
                <a:lnTo>
                  <a:pt x="106" y="132"/>
                </a:lnTo>
                <a:close/>
                <a:moveTo>
                  <a:pt x="113" y="152"/>
                </a:moveTo>
                <a:cubicBezTo>
                  <a:pt x="113" y="161"/>
                  <a:pt x="113" y="161"/>
                  <a:pt x="113" y="161"/>
                </a:cubicBezTo>
                <a:cubicBezTo>
                  <a:pt x="117" y="161"/>
                  <a:pt x="117" y="161"/>
                  <a:pt x="117" y="161"/>
                </a:cubicBezTo>
                <a:cubicBezTo>
                  <a:pt x="117" y="152"/>
                  <a:pt x="117" y="152"/>
                  <a:pt x="117" y="152"/>
                </a:cubicBezTo>
                <a:lnTo>
                  <a:pt x="113" y="1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98">
            <a:extLst>
              <a:ext uri="{FF2B5EF4-FFF2-40B4-BE49-F238E27FC236}">
                <a16:creationId xmlns:a16="http://schemas.microsoft.com/office/drawing/2014/main" id="{E3C6A134-6EE4-4EDF-93E0-5CC066886C11}"/>
              </a:ext>
            </a:extLst>
          </p:cNvPr>
          <p:cNvSpPr>
            <a:spLocks noEditPoints="1"/>
          </p:cNvSpPr>
          <p:nvPr/>
        </p:nvSpPr>
        <p:spPr bwMode="auto">
          <a:xfrm>
            <a:off x="7596385" y="6122889"/>
            <a:ext cx="163376" cy="199979"/>
          </a:xfrm>
          <a:custGeom>
            <a:avLst/>
            <a:gdLst>
              <a:gd name="T0" fmla="*/ 43 w 138"/>
              <a:gd name="T1" fmla="*/ 169 h 169"/>
              <a:gd name="T2" fmla="*/ 51 w 138"/>
              <a:gd name="T3" fmla="*/ 111 h 169"/>
              <a:gd name="T4" fmla="*/ 35 w 138"/>
              <a:gd name="T5" fmla="*/ 160 h 169"/>
              <a:gd name="T6" fmla="*/ 68 w 138"/>
              <a:gd name="T7" fmla="*/ 169 h 169"/>
              <a:gd name="T8" fmla="*/ 76 w 138"/>
              <a:gd name="T9" fmla="*/ 111 h 169"/>
              <a:gd name="T10" fmla="*/ 59 w 138"/>
              <a:gd name="T11" fmla="*/ 160 h 169"/>
              <a:gd name="T12" fmla="*/ 76 w 138"/>
              <a:gd name="T13" fmla="*/ 21 h 169"/>
              <a:gd name="T14" fmla="*/ 35 w 138"/>
              <a:gd name="T15" fmla="*/ 21 h 169"/>
              <a:gd name="T16" fmla="*/ 106 w 138"/>
              <a:gd name="T17" fmla="*/ 106 h 169"/>
              <a:gd name="T18" fmla="*/ 82 w 138"/>
              <a:gd name="T19" fmla="*/ 49 h 169"/>
              <a:gd name="T20" fmla="*/ 67 w 138"/>
              <a:gd name="T21" fmla="*/ 45 h 169"/>
              <a:gd name="T22" fmla="*/ 44 w 138"/>
              <a:gd name="T23" fmla="*/ 45 h 169"/>
              <a:gd name="T24" fmla="*/ 29 w 138"/>
              <a:gd name="T25" fmla="*/ 49 h 169"/>
              <a:gd name="T26" fmla="*/ 5 w 138"/>
              <a:gd name="T27" fmla="*/ 106 h 169"/>
              <a:gd name="T28" fmla="*/ 31 w 138"/>
              <a:gd name="T29" fmla="*/ 78 h 169"/>
              <a:gd name="T30" fmla="*/ 80 w 138"/>
              <a:gd name="T31" fmla="*/ 103 h 169"/>
              <a:gd name="T32" fmla="*/ 94 w 138"/>
              <a:gd name="T33" fmla="*/ 103 h 169"/>
              <a:gd name="T34" fmla="*/ 121 w 138"/>
              <a:gd name="T35" fmla="*/ 165 h 169"/>
              <a:gd name="T36" fmla="*/ 109 w 138"/>
              <a:gd name="T37" fmla="*/ 159 h 169"/>
              <a:gd name="T38" fmla="*/ 92 w 138"/>
              <a:gd name="T39" fmla="*/ 165 h 169"/>
              <a:gd name="T40" fmla="*/ 133 w 138"/>
              <a:gd name="T41" fmla="*/ 169 h 169"/>
              <a:gd name="T42" fmla="*/ 138 w 138"/>
              <a:gd name="T43" fmla="*/ 155 h 169"/>
              <a:gd name="T44" fmla="*/ 121 w 138"/>
              <a:gd name="T45" fmla="*/ 165 h 169"/>
              <a:gd name="T46" fmla="*/ 129 w 138"/>
              <a:gd name="T47" fmla="*/ 132 h 169"/>
              <a:gd name="T48" fmla="*/ 96 w 138"/>
              <a:gd name="T49" fmla="*/ 132 h 169"/>
              <a:gd name="T50" fmla="*/ 92 w 138"/>
              <a:gd name="T51" fmla="*/ 149 h 169"/>
              <a:gd name="T52" fmla="*/ 109 w 138"/>
              <a:gd name="T53" fmla="*/ 148 h 169"/>
              <a:gd name="T54" fmla="*/ 121 w 138"/>
              <a:gd name="T55" fmla="*/ 154 h 169"/>
              <a:gd name="T56" fmla="*/ 138 w 138"/>
              <a:gd name="T57" fmla="*/ 136 h 169"/>
              <a:gd name="T58" fmla="*/ 106 w 138"/>
              <a:gd name="T59" fmla="*/ 132 h 169"/>
              <a:gd name="T60" fmla="*/ 106 w 138"/>
              <a:gd name="T61" fmla="*/ 132 h 169"/>
              <a:gd name="T62" fmla="*/ 113 w 138"/>
              <a:gd name="T63" fmla="*/ 161 h 169"/>
              <a:gd name="T64" fmla="*/ 117 w 138"/>
              <a:gd name="T65" fmla="*/ 152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38" h="169">
                <a:moveTo>
                  <a:pt x="35" y="160"/>
                </a:moveTo>
                <a:cubicBezTo>
                  <a:pt x="35" y="165"/>
                  <a:pt x="38" y="169"/>
                  <a:pt x="43" y="169"/>
                </a:cubicBezTo>
                <a:cubicBezTo>
                  <a:pt x="47" y="169"/>
                  <a:pt x="51" y="165"/>
                  <a:pt x="51" y="160"/>
                </a:cubicBezTo>
                <a:cubicBezTo>
                  <a:pt x="51" y="111"/>
                  <a:pt x="51" y="111"/>
                  <a:pt x="51" y="111"/>
                </a:cubicBezTo>
                <a:cubicBezTo>
                  <a:pt x="35" y="111"/>
                  <a:pt x="35" y="111"/>
                  <a:pt x="35" y="111"/>
                </a:cubicBezTo>
                <a:lnTo>
                  <a:pt x="35" y="160"/>
                </a:lnTo>
                <a:close/>
                <a:moveTo>
                  <a:pt x="59" y="160"/>
                </a:moveTo>
                <a:cubicBezTo>
                  <a:pt x="59" y="165"/>
                  <a:pt x="63" y="169"/>
                  <a:pt x="68" y="169"/>
                </a:cubicBezTo>
                <a:cubicBezTo>
                  <a:pt x="72" y="169"/>
                  <a:pt x="76" y="165"/>
                  <a:pt x="76" y="160"/>
                </a:cubicBezTo>
                <a:cubicBezTo>
                  <a:pt x="76" y="111"/>
                  <a:pt x="76" y="111"/>
                  <a:pt x="76" y="111"/>
                </a:cubicBezTo>
                <a:cubicBezTo>
                  <a:pt x="59" y="111"/>
                  <a:pt x="59" y="111"/>
                  <a:pt x="59" y="111"/>
                </a:cubicBezTo>
                <a:lnTo>
                  <a:pt x="59" y="160"/>
                </a:lnTo>
                <a:close/>
                <a:moveTo>
                  <a:pt x="55" y="41"/>
                </a:moveTo>
                <a:cubicBezTo>
                  <a:pt x="67" y="41"/>
                  <a:pt x="76" y="32"/>
                  <a:pt x="76" y="21"/>
                </a:cubicBezTo>
                <a:cubicBezTo>
                  <a:pt x="76" y="9"/>
                  <a:pt x="67" y="0"/>
                  <a:pt x="55" y="0"/>
                </a:cubicBezTo>
                <a:cubicBezTo>
                  <a:pt x="44" y="0"/>
                  <a:pt x="35" y="9"/>
                  <a:pt x="35" y="21"/>
                </a:cubicBezTo>
                <a:cubicBezTo>
                  <a:pt x="35" y="32"/>
                  <a:pt x="44" y="41"/>
                  <a:pt x="55" y="41"/>
                </a:cubicBezTo>
                <a:close/>
                <a:moveTo>
                  <a:pt x="106" y="106"/>
                </a:moveTo>
                <a:cubicBezTo>
                  <a:pt x="110" y="104"/>
                  <a:pt x="111" y="99"/>
                  <a:pt x="109" y="95"/>
                </a:cubicBezTo>
                <a:cubicBezTo>
                  <a:pt x="82" y="49"/>
                  <a:pt x="82" y="49"/>
                  <a:pt x="82" y="49"/>
                </a:cubicBezTo>
                <a:cubicBezTo>
                  <a:pt x="80" y="45"/>
                  <a:pt x="70" y="45"/>
                  <a:pt x="69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55" y="61"/>
                  <a:pt x="55" y="61"/>
                  <a:pt x="55" y="61"/>
                </a:cubicBezTo>
                <a:cubicBezTo>
                  <a:pt x="44" y="45"/>
                  <a:pt x="44" y="45"/>
                  <a:pt x="44" y="45"/>
                </a:cubicBezTo>
                <a:cubicBezTo>
                  <a:pt x="42" y="45"/>
                  <a:pt x="42" y="45"/>
                  <a:pt x="42" y="45"/>
                </a:cubicBezTo>
                <a:cubicBezTo>
                  <a:pt x="41" y="45"/>
                  <a:pt x="31" y="45"/>
                  <a:pt x="29" y="49"/>
                </a:cubicBezTo>
                <a:cubicBezTo>
                  <a:pt x="2" y="95"/>
                  <a:pt x="2" y="95"/>
                  <a:pt x="2" y="95"/>
                </a:cubicBezTo>
                <a:cubicBezTo>
                  <a:pt x="0" y="99"/>
                  <a:pt x="1" y="104"/>
                  <a:pt x="5" y="106"/>
                </a:cubicBezTo>
                <a:cubicBezTo>
                  <a:pt x="9" y="109"/>
                  <a:pt x="14" y="107"/>
                  <a:pt x="16" y="103"/>
                </a:cubicBezTo>
                <a:cubicBezTo>
                  <a:pt x="31" y="78"/>
                  <a:pt x="31" y="78"/>
                  <a:pt x="31" y="78"/>
                </a:cubicBezTo>
                <a:cubicBezTo>
                  <a:pt x="31" y="103"/>
                  <a:pt x="31" y="103"/>
                  <a:pt x="31" y="103"/>
                </a:cubicBezTo>
                <a:cubicBezTo>
                  <a:pt x="80" y="103"/>
                  <a:pt x="80" y="103"/>
                  <a:pt x="80" y="103"/>
                </a:cubicBezTo>
                <a:cubicBezTo>
                  <a:pt x="80" y="78"/>
                  <a:pt x="80" y="78"/>
                  <a:pt x="80" y="78"/>
                </a:cubicBezTo>
                <a:cubicBezTo>
                  <a:pt x="94" y="103"/>
                  <a:pt x="94" y="103"/>
                  <a:pt x="94" y="103"/>
                </a:cubicBezTo>
                <a:cubicBezTo>
                  <a:pt x="97" y="107"/>
                  <a:pt x="102" y="109"/>
                  <a:pt x="106" y="106"/>
                </a:cubicBezTo>
                <a:close/>
                <a:moveTo>
                  <a:pt x="121" y="165"/>
                </a:moveTo>
                <a:cubicBezTo>
                  <a:pt x="109" y="165"/>
                  <a:pt x="109" y="165"/>
                  <a:pt x="109" y="165"/>
                </a:cubicBezTo>
                <a:cubicBezTo>
                  <a:pt x="109" y="159"/>
                  <a:pt x="109" y="159"/>
                  <a:pt x="109" y="159"/>
                </a:cubicBezTo>
                <a:cubicBezTo>
                  <a:pt x="103" y="159"/>
                  <a:pt x="98" y="157"/>
                  <a:pt x="92" y="155"/>
                </a:cubicBezTo>
                <a:cubicBezTo>
                  <a:pt x="92" y="165"/>
                  <a:pt x="92" y="165"/>
                  <a:pt x="92" y="165"/>
                </a:cubicBezTo>
                <a:cubicBezTo>
                  <a:pt x="92" y="167"/>
                  <a:pt x="94" y="169"/>
                  <a:pt x="96" y="169"/>
                </a:cubicBezTo>
                <a:cubicBezTo>
                  <a:pt x="133" y="169"/>
                  <a:pt x="133" y="169"/>
                  <a:pt x="133" y="169"/>
                </a:cubicBezTo>
                <a:cubicBezTo>
                  <a:pt x="136" y="169"/>
                  <a:pt x="138" y="167"/>
                  <a:pt x="138" y="165"/>
                </a:cubicBezTo>
                <a:cubicBezTo>
                  <a:pt x="138" y="155"/>
                  <a:pt x="138" y="155"/>
                  <a:pt x="138" y="155"/>
                </a:cubicBezTo>
                <a:cubicBezTo>
                  <a:pt x="132" y="157"/>
                  <a:pt x="127" y="159"/>
                  <a:pt x="121" y="159"/>
                </a:cubicBezTo>
                <a:lnTo>
                  <a:pt x="121" y="165"/>
                </a:lnTo>
                <a:close/>
                <a:moveTo>
                  <a:pt x="133" y="132"/>
                </a:moveTo>
                <a:cubicBezTo>
                  <a:pt x="129" y="132"/>
                  <a:pt x="129" y="132"/>
                  <a:pt x="129" y="132"/>
                </a:cubicBezTo>
                <a:cubicBezTo>
                  <a:pt x="126" y="116"/>
                  <a:pt x="104" y="116"/>
                  <a:pt x="101" y="132"/>
                </a:cubicBezTo>
                <a:cubicBezTo>
                  <a:pt x="96" y="132"/>
                  <a:pt x="96" y="132"/>
                  <a:pt x="96" y="132"/>
                </a:cubicBezTo>
                <a:cubicBezTo>
                  <a:pt x="94" y="132"/>
                  <a:pt x="92" y="134"/>
                  <a:pt x="92" y="136"/>
                </a:cubicBezTo>
                <a:cubicBezTo>
                  <a:pt x="92" y="149"/>
                  <a:pt x="92" y="149"/>
                  <a:pt x="92" y="149"/>
                </a:cubicBezTo>
                <a:cubicBezTo>
                  <a:pt x="98" y="152"/>
                  <a:pt x="103" y="153"/>
                  <a:pt x="109" y="154"/>
                </a:cubicBezTo>
                <a:cubicBezTo>
                  <a:pt x="109" y="148"/>
                  <a:pt x="109" y="148"/>
                  <a:pt x="109" y="148"/>
                </a:cubicBezTo>
                <a:cubicBezTo>
                  <a:pt x="121" y="148"/>
                  <a:pt x="121" y="148"/>
                  <a:pt x="121" y="148"/>
                </a:cubicBezTo>
                <a:cubicBezTo>
                  <a:pt x="121" y="154"/>
                  <a:pt x="121" y="154"/>
                  <a:pt x="121" y="154"/>
                </a:cubicBezTo>
                <a:cubicBezTo>
                  <a:pt x="127" y="153"/>
                  <a:pt x="132" y="152"/>
                  <a:pt x="138" y="149"/>
                </a:cubicBezTo>
                <a:cubicBezTo>
                  <a:pt x="138" y="136"/>
                  <a:pt x="138" y="136"/>
                  <a:pt x="138" y="136"/>
                </a:cubicBezTo>
                <a:cubicBezTo>
                  <a:pt x="138" y="134"/>
                  <a:pt x="136" y="132"/>
                  <a:pt x="133" y="132"/>
                </a:cubicBezTo>
                <a:close/>
                <a:moveTo>
                  <a:pt x="106" y="132"/>
                </a:moveTo>
                <a:cubicBezTo>
                  <a:pt x="109" y="123"/>
                  <a:pt x="121" y="123"/>
                  <a:pt x="124" y="132"/>
                </a:cubicBezTo>
                <a:lnTo>
                  <a:pt x="106" y="132"/>
                </a:lnTo>
                <a:close/>
                <a:moveTo>
                  <a:pt x="113" y="152"/>
                </a:moveTo>
                <a:cubicBezTo>
                  <a:pt x="113" y="161"/>
                  <a:pt x="113" y="161"/>
                  <a:pt x="113" y="161"/>
                </a:cubicBezTo>
                <a:cubicBezTo>
                  <a:pt x="117" y="161"/>
                  <a:pt x="117" y="161"/>
                  <a:pt x="117" y="161"/>
                </a:cubicBezTo>
                <a:cubicBezTo>
                  <a:pt x="117" y="152"/>
                  <a:pt x="117" y="152"/>
                  <a:pt x="117" y="152"/>
                </a:cubicBezTo>
                <a:lnTo>
                  <a:pt x="113" y="1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74701B7-17FE-48AE-8B26-34AAFF9B6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16</a:t>
            </a:fld>
            <a:endParaRPr lang="zh-CN" altLang="en-US"/>
          </a:p>
        </p:txBody>
      </p:sp>
      <p:sp>
        <p:nvSpPr>
          <p:cNvPr id="12" name="文本框 15"/>
          <p:cNvSpPr txBox="1"/>
          <p:nvPr/>
        </p:nvSpPr>
        <p:spPr>
          <a:xfrm>
            <a:off x="1914423" y="1711831"/>
            <a:ext cx="8321776" cy="4042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>
              <a:spcAft>
                <a:spcPts val="400"/>
              </a:spcAft>
              <a:buSzPct val="70000"/>
            </a:pPr>
            <a:r>
              <a:rPr lang="zh-TW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" panose="020B0500000000000000" pitchFamily="34" charset="-122"/>
                <a:ea typeface="思源黑体" panose="020B0500000000000000" pitchFamily="34" charset="-122"/>
              </a:rPr>
              <a:t>用功讀書、認真交朋友</a:t>
            </a:r>
            <a:endParaRPr lang="en-US" altLang="zh-TW" sz="4000" b="1" dirty="0">
              <a:solidFill>
                <a:schemeClr val="tx1">
                  <a:lumMod val="85000"/>
                  <a:lumOff val="15000"/>
                </a:schemeClr>
              </a:solidFill>
              <a:latin typeface="思源黑体" panose="020B0500000000000000" pitchFamily="34" charset="-122"/>
              <a:ea typeface="思源黑体" panose="020B0500000000000000" pitchFamily="34" charset="-122"/>
            </a:endParaRPr>
          </a:p>
          <a:p>
            <a:pPr algn="ctr" fontAlgn="ctr">
              <a:spcAft>
                <a:spcPts val="400"/>
              </a:spcAft>
              <a:buSzPct val="70000"/>
            </a:pPr>
            <a:r>
              <a:rPr lang="zh-TW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" panose="020B0500000000000000" pitchFamily="34" charset="-122"/>
                <a:ea typeface="思源黑体" panose="020B0500000000000000" pitchFamily="34" charset="-122"/>
              </a:rPr>
              <a:t>享受充實的學生生涯</a:t>
            </a:r>
            <a:endParaRPr lang="en-US" altLang="zh-TW" sz="4000" b="1" dirty="0">
              <a:solidFill>
                <a:schemeClr val="tx1">
                  <a:lumMod val="85000"/>
                  <a:lumOff val="15000"/>
                </a:schemeClr>
              </a:solidFill>
              <a:latin typeface="思源黑体" panose="020B0500000000000000" pitchFamily="34" charset="-122"/>
              <a:ea typeface="思源黑体" panose="020B0500000000000000" pitchFamily="34" charset="-122"/>
            </a:endParaRPr>
          </a:p>
          <a:p>
            <a:pPr algn="ctr" fontAlgn="ctr">
              <a:spcAft>
                <a:spcPts val="400"/>
              </a:spcAft>
              <a:buSzPct val="70000"/>
            </a:pPr>
            <a:endParaRPr lang="en-US" altLang="zh-CN" sz="4000" b="1" dirty="0">
              <a:solidFill>
                <a:schemeClr val="tx1">
                  <a:lumMod val="85000"/>
                  <a:lumOff val="15000"/>
                </a:schemeClr>
              </a:solidFill>
              <a:latin typeface="思源黑体" panose="020B0500000000000000" pitchFamily="34" charset="-122"/>
              <a:ea typeface="思源黑体" panose="020B0500000000000000" pitchFamily="34" charset="-122"/>
            </a:endParaRPr>
          </a:p>
          <a:p>
            <a:pPr algn="ctr" fontAlgn="ctr">
              <a:spcAft>
                <a:spcPts val="400"/>
              </a:spcAft>
              <a:buSzPct val="70000"/>
            </a:pPr>
            <a:endParaRPr lang="en-US" altLang="zh-CN" sz="4000" b="1" dirty="0">
              <a:solidFill>
                <a:schemeClr val="tx1">
                  <a:lumMod val="85000"/>
                  <a:lumOff val="15000"/>
                </a:schemeClr>
              </a:solidFill>
              <a:latin typeface="思源黑体" panose="020B0500000000000000" pitchFamily="34" charset="-122"/>
              <a:ea typeface="思源黑体" panose="020B0500000000000000" pitchFamily="34" charset="-122"/>
            </a:endParaRPr>
          </a:p>
          <a:p>
            <a:pPr algn="ctr" fontAlgn="ctr">
              <a:spcAft>
                <a:spcPts val="400"/>
              </a:spcAft>
              <a:buSzPct val="70000"/>
            </a:pPr>
            <a:endParaRPr lang="en-US" altLang="zh-CN" sz="4000" b="1" dirty="0">
              <a:solidFill>
                <a:schemeClr val="tx1">
                  <a:lumMod val="85000"/>
                  <a:lumOff val="15000"/>
                </a:schemeClr>
              </a:solidFill>
              <a:latin typeface="思源黑体" panose="020B0500000000000000" pitchFamily="34" charset="-122"/>
              <a:ea typeface="思源黑体" panose="020B0500000000000000" pitchFamily="34" charset="-122"/>
            </a:endParaRPr>
          </a:p>
          <a:p>
            <a:pPr algn="r" fontAlgn="ctr">
              <a:spcAft>
                <a:spcPts val="400"/>
              </a:spcAft>
              <a:buSzPct val="70000"/>
            </a:pPr>
            <a:r>
              <a:rPr lang="zh-TW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" panose="020B0500000000000000" pitchFamily="34" charset="-122"/>
                <a:ea typeface="思源黑体" panose="020B0500000000000000" pitchFamily="34" charset="-122"/>
              </a:rPr>
              <a:t>敬請期待</a:t>
            </a:r>
            <a:endParaRPr lang="zh-CN" alt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454" y="2912035"/>
            <a:ext cx="3789715" cy="3789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54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8085F76B-00DD-44DF-8AD3-75582DF7B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17</a:t>
            </a:fld>
            <a:endParaRPr lang="zh-CN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21787D2-EFF8-4648-9997-1EF0810B89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257" y="144201"/>
            <a:ext cx="8757486" cy="656959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92268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5F3800C0-4EAB-4266-82EA-CD8C77925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18</a:t>
            </a:fld>
            <a:endParaRPr lang="zh-CN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EB43664-F70B-46C7-AF82-16D5205592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1" y="133720"/>
            <a:ext cx="4944036" cy="65905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9673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6AEAE79-B51D-44B2-9AC7-1DDEE2193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19</a:t>
            </a:fld>
            <a:endParaRPr lang="zh-CN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A1B6F4B3-59E7-4067-BACE-4EABFA9057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527" y="356702"/>
            <a:ext cx="8190946" cy="61445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5863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/>
          <a:srcRect l="797" t="3047" r="1722" b="2372"/>
          <a:stretch/>
        </p:blipFill>
        <p:spPr>
          <a:xfrm>
            <a:off x="1477256" y="26348"/>
            <a:ext cx="9906576" cy="6805303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CF42976B-D6CC-4966-9FE1-C6A124D5E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2</a:t>
            </a:fld>
            <a:endParaRPr lang="zh-CN" altLang="en-US"/>
          </a:p>
        </p:txBody>
      </p:sp>
      <p:sp>
        <p:nvSpPr>
          <p:cNvPr id="31" name="矩形 30"/>
          <p:cNvSpPr/>
          <p:nvPr/>
        </p:nvSpPr>
        <p:spPr>
          <a:xfrm>
            <a:off x="2030232" y="4233310"/>
            <a:ext cx="567319" cy="657435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10165908" y="2172326"/>
            <a:ext cx="821081" cy="32419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9543857" y="935200"/>
            <a:ext cx="514350" cy="355633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/>
          <p:cNvSpPr/>
          <p:nvPr/>
        </p:nvSpPr>
        <p:spPr>
          <a:xfrm>
            <a:off x="6677412" y="3811922"/>
            <a:ext cx="342900" cy="657435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/>
          <p:cNvSpPr/>
          <p:nvPr/>
        </p:nvSpPr>
        <p:spPr>
          <a:xfrm>
            <a:off x="7020312" y="2421877"/>
            <a:ext cx="438150" cy="828675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403400" y="2021441"/>
            <a:ext cx="55734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屏科大校園導覽</a:t>
            </a:r>
            <a:endParaRPr lang="zh-CN" alt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5" name="五角星形 4"/>
          <p:cNvSpPr/>
          <p:nvPr/>
        </p:nvSpPr>
        <p:spPr>
          <a:xfrm>
            <a:off x="11236195" y="1518557"/>
            <a:ext cx="295275" cy="303246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5810250" y="3250552"/>
            <a:ext cx="438150" cy="43504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B0CF0F41-F15D-48B7-B269-5883A4A6D8D6}"/>
              </a:ext>
            </a:extLst>
          </p:cNvPr>
          <p:cNvSpPr/>
          <p:nvPr/>
        </p:nvSpPr>
        <p:spPr>
          <a:xfrm>
            <a:off x="9362881" y="5770698"/>
            <a:ext cx="695325" cy="69039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BE03561C-7FFA-4ADC-9F28-C5F339A2BE3A}"/>
              </a:ext>
            </a:extLst>
          </p:cNvPr>
          <p:cNvSpPr/>
          <p:nvPr/>
        </p:nvSpPr>
        <p:spPr>
          <a:xfrm>
            <a:off x="3465633" y="158590"/>
            <a:ext cx="1027235" cy="430495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6CB101E3-D89C-4C65-856B-3E35C93E808A}"/>
              </a:ext>
            </a:extLst>
          </p:cNvPr>
          <p:cNvSpPr/>
          <p:nvPr/>
        </p:nvSpPr>
        <p:spPr>
          <a:xfrm>
            <a:off x="10165908" y="1659879"/>
            <a:ext cx="1037623" cy="417448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EE80EA91-BFE3-48FD-BEA0-27BC1AFC36C1}"/>
              </a:ext>
            </a:extLst>
          </p:cNvPr>
          <p:cNvSpPr/>
          <p:nvPr/>
        </p:nvSpPr>
        <p:spPr>
          <a:xfrm>
            <a:off x="8368590" y="1911280"/>
            <a:ext cx="1400475" cy="1248479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1B837A21-C8F8-49E7-9CA6-224AC8C6E907}"/>
              </a:ext>
            </a:extLst>
          </p:cNvPr>
          <p:cNvSpPr/>
          <p:nvPr/>
        </p:nvSpPr>
        <p:spPr>
          <a:xfrm>
            <a:off x="3813251" y="1404355"/>
            <a:ext cx="777880" cy="417448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D7DB48AA-8165-4682-95A3-E003B7CC3A06}"/>
              </a:ext>
            </a:extLst>
          </p:cNvPr>
          <p:cNvSpPr/>
          <p:nvPr/>
        </p:nvSpPr>
        <p:spPr>
          <a:xfrm>
            <a:off x="7670800" y="4519813"/>
            <a:ext cx="697790" cy="430495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C65A727A-22A5-467C-9E54-1799E6CBD217}"/>
              </a:ext>
            </a:extLst>
          </p:cNvPr>
          <p:cNvSpPr/>
          <p:nvPr/>
        </p:nvSpPr>
        <p:spPr>
          <a:xfrm>
            <a:off x="5680430" y="2537907"/>
            <a:ext cx="697790" cy="530413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529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514C9E7C-BA2B-44C6-BCEE-D6846A744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20</a:t>
            </a:fld>
            <a:endParaRPr lang="zh-CN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94478E89-3D71-40F4-8674-DF7A7D0262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763" y="411641"/>
            <a:ext cx="8044474" cy="60347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9244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E475E283-8845-4761-91F8-38BF50CB0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3</a:t>
            </a:fld>
            <a:endParaRPr lang="zh-CN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8ECEDAA-7018-44A1-809E-091C8212D0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292" y="301658"/>
            <a:ext cx="10803116" cy="637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963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94CE7005-D972-417E-B38C-92EDD1A40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4</a:t>
            </a:fld>
            <a:endParaRPr lang="zh-CN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A10AC840-9D75-47CD-BC76-5075E5FBA4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1221" y="424206"/>
            <a:ext cx="4508208" cy="6009588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292F94DF-AF68-4E76-8D2B-BC24A62260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571" y="1688835"/>
            <a:ext cx="6329467" cy="474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92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1DBB67D4-26E5-4DA0-9CD7-20DDDE2E9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5</a:t>
            </a:fld>
            <a:endParaRPr lang="zh-CN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64D0AB5-9D00-4148-8CD2-49EDE1374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452486"/>
            <a:ext cx="10643646" cy="598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78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2B6A2F43-2B0D-4859-9D84-322C25D3A23A}"/>
              </a:ext>
            </a:extLst>
          </p:cNvPr>
          <p:cNvGrpSpPr/>
          <p:nvPr/>
        </p:nvGrpSpPr>
        <p:grpSpPr>
          <a:xfrm>
            <a:off x="1124374" y="676894"/>
            <a:ext cx="6902266" cy="833854"/>
            <a:chOff x="711015" y="463952"/>
            <a:chExt cx="6902266" cy="833854"/>
          </a:xfrm>
        </p:grpSpPr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AC0F6C60-0661-4BAD-B2AD-6A36BD1420DE}"/>
                </a:ext>
              </a:extLst>
            </p:cNvPr>
            <p:cNvSpPr txBox="1"/>
            <p:nvPr/>
          </p:nvSpPr>
          <p:spPr>
            <a:xfrm>
              <a:off x="1734749" y="590181"/>
              <a:ext cx="5878532" cy="64633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zh-CN"/>
              </a:defPPr>
              <a:lvl1pPr>
                <a:defRPr sz="3200" spc="200">
                  <a:solidFill>
                    <a:srgbClr val="245188"/>
                  </a:solidFill>
                  <a:effectLst>
                    <a:outerShdw blurRad="127000" dist="63500" dir="2700000" algn="tl" rotWithShape="0">
                      <a:schemeClr val="accent1">
                        <a:alpha val="20000"/>
                      </a:schemeClr>
                    </a:outerShdw>
                  </a:effectLst>
                  <a:latin typeface="+mj-ea"/>
                  <a:ea typeface="+mj-ea"/>
                </a:defRPr>
              </a:lvl1pPr>
            </a:lstStyle>
            <a:p>
              <a:r>
                <a:rPr lang="zh-TW" altLang="en-US" sz="3600" b="1" spc="1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思源黑体" panose="020B0500000000000000" pitchFamily="34" charset="-122"/>
                  <a:ea typeface="思源黑体" panose="020B0500000000000000" pitchFamily="34" charset="-122"/>
                </a:rPr>
                <a:t>技職教育研究所：教育目標</a:t>
              </a:r>
              <a:endParaRPr lang="zh-CN" altLang="en-US" sz="3600" b="1" spc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88A02AEA-A6FE-4E1D-9A2C-58D367EAE81E}"/>
                </a:ext>
              </a:extLst>
            </p:cNvPr>
            <p:cNvGrpSpPr/>
            <p:nvPr/>
          </p:nvGrpSpPr>
          <p:grpSpPr>
            <a:xfrm>
              <a:off x="711015" y="463952"/>
              <a:ext cx="995925" cy="833854"/>
              <a:chOff x="1437523" y="2344193"/>
              <a:chExt cx="3411004" cy="2855917"/>
            </a:xfrm>
          </p:grpSpPr>
          <p:sp>
            <p:nvSpPr>
              <p:cNvPr id="26" name="菱形 25">
                <a:extLst>
                  <a:ext uri="{FF2B5EF4-FFF2-40B4-BE49-F238E27FC236}">
                    <a16:creationId xmlns:a16="http://schemas.microsoft.com/office/drawing/2014/main" id="{7A6CE883-A897-4682-8398-9B1239860506}"/>
                  </a:ext>
                </a:extLst>
              </p:cNvPr>
              <p:cNvSpPr/>
              <p:nvPr/>
            </p:nvSpPr>
            <p:spPr>
              <a:xfrm>
                <a:off x="1437523" y="2344193"/>
                <a:ext cx="3411004" cy="2855917"/>
              </a:xfrm>
              <a:prstGeom prst="diamond">
                <a:avLst/>
              </a:prstGeom>
              <a:solidFill>
                <a:srgbClr val="187C86"/>
              </a:solidFill>
              <a:ln w="38100">
                <a:gradFill>
                  <a:gsLst>
                    <a:gs pos="0">
                      <a:schemeClr val="bg1"/>
                    </a:gs>
                    <a:gs pos="100000">
                      <a:srgbClr val="D1D1D1"/>
                    </a:gs>
                  </a:gsLst>
                  <a:lin ang="7800000" scaled="0"/>
                </a:gradFill>
              </a:ln>
              <a:effectLst>
                <a:outerShdw blurRad="279400" dist="139700" dir="7800000" sx="101000" sy="101000" algn="ctr" rotWithShape="0">
                  <a:schemeClr val="tx1">
                    <a:alpha val="70000"/>
                  </a:schemeClr>
                </a:outerShdw>
              </a:effectLst>
            </p:spPr>
            <p:txBody>
              <a:bodyPr wrap="none" anchor="ctr"/>
              <a:lstStyle/>
              <a:p>
                <a:pPr algn="ctr" latinLnBrk="1"/>
                <a:endParaRPr kumimoji="1" lang="zh-CN" altLang="en-US" sz="2800" b="1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85824F36-434B-4D21-8F71-AB16D8260A3B}"/>
                  </a:ext>
                </a:extLst>
              </p:cNvPr>
              <p:cNvSpPr/>
              <p:nvPr/>
            </p:nvSpPr>
            <p:spPr>
              <a:xfrm rot="16200000">
                <a:off x="2495370" y="2343778"/>
                <a:ext cx="2108245" cy="2598066"/>
              </a:xfrm>
              <a:prstGeom prst="rect">
                <a:avLst/>
              </a:prstGeom>
            </p:spPr>
            <p:txBody>
              <a:bodyPr vert="eaVert" wrap="square">
                <a:spAutoFit/>
              </a:bodyPr>
              <a:lstStyle/>
              <a:p>
                <a:endParaRPr lang="zh-CN" altLang="en-US" sz="2800" b="1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</p:grp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7B17AB79-BD10-4AB0-A4CC-2A44B93A5842}"/>
              </a:ext>
            </a:extLst>
          </p:cNvPr>
          <p:cNvGrpSpPr/>
          <p:nvPr/>
        </p:nvGrpSpPr>
        <p:grpSpPr>
          <a:xfrm>
            <a:off x="1231102" y="1973867"/>
            <a:ext cx="9660715" cy="906330"/>
            <a:chOff x="2143642" y="2279812"/>
            <a:chExt cx="8077877" cy="1100032"/>
          </a:xfrm>
        </p:grpSpPr>
        <p:sp>
          <p:nvSpPr>
            <p:cNvPr id="16" name="矩形 3">
              <a:extLst>
                <a:ext uri="{FF2B5EF4-FFF2-40B4-BE49-F238E27FC236}">
                  <a16:creationId xmlns:a16="http://schemas.microsoft.com/office/drawing/2014/main" id="{1BBC45D1-368A-41D7-BEBE-D31FEDCDFC92}"/>
                </a:ext>
              </a:extLst>
            </p:cNvPr>
            <p:cNvSpPr/>
            <p:nvPr/>
          </p:nvSpPr>
          <p:spPr>
            <a:xfrm>
              <a:off x="2143642" y="2279812"/>
              <a:ext cx="8077877" cy="1100032"/>
            </a:xfrm>
            <a:custGeom>
              <a:avLst/>
              <a:gdLst/>
              <a:ahLst/>
              <a:cxnLst/>
              <a:rect l="l" t="t" r="r" b="b"/>
              <a:pathLst>
                <a:path w="6025861" h="1158747">
                  <a:moveTo>
                    <a:pt x="575194" y="0"/>
                  </a:moveTo>
                  <a:lnTo>
                    <a:pt x="1992514" y="0"/>
                  </a:lnTo>
                  <a:lnTo>
                    <a:pt x="4154179" y="0"/>
                  </a:lnTo>
                  <a:lnTo>
                    <a:pt x="5571499" y="0"/>
                  </a:lnTo>
                  <a:lnTo>
                    <a:pt x="5571499" y="474"/>
                  </a:lnTo>
                  <a:lnTo>
                    <a:pt x="5639364" y="474"/>
                  </a:lnTo>
                  <a:cubicBezTo>
                    <a:pt x="5661410" y="0"/>
                    <a:pt x="5683924" y="5211"/>
                    <a:pt x="5704562" y="17528"/>
                  </a:cubicBezTo>
                  <a:cubicBezTo>
                    <a:pt x="5723793" y="28424"/>
                    <a:pt x="5739272" y="44057"/>
                    <a:pt x="5749591" y="62533"/>
                  </a:cubicBezTo>
                  <a:lnTo>
                    <a:pt x="6008038" y="514473"/>
                  </a:lnTo>
                  <a:cubicBezTo>
                    <a:pt x="6019294" y="533422"/>
                    <a:pt x="6025861" y="555687"/>
                    <a:pt x="6025861" y="579374"/>
                  </a:cubicBezTo>
                  <a:cubicBezTo>
                    <a:pt x="6025861" y="603534"/>
                    <a:pt x="6019294" y="625799"/>
                    <a:pt x="6007568" y="644749"/>
                  </a:cubicBezTo>
                  <a:lnTo>
                    <a:pt x="5749591" y="1096688"/>
                  </a:lnTo>
                  <a:cubicBezTo>
                    <a:pt x="5738803" y="1114690"/>
                    <a:pt x="5723793" y="1130324"/>
                    <a:pt x="5704562" y="1141693"/>
                  </a:cubicBezTo>
                  <a:cubicBezTo>
                    <a:pt x="5684393" y="1153536"/>
                    <a:pt x="5662348" y="1158747"/>
                    <a:pt x="5640302" y="1158273"/>
                  </a:cubicBezTo>
                  <a:lnTo>
                    <a:pt x="5571499" y="1158273"/>
                  </a:lnTo>
                  <a:lnTo>
                    <a:pt x="5571499" y="1158747"/>
                  </a:lnTo>
                  <a:lnTo>
                    <a:pt x="4154179" y="1158747"/>
                  </a:lnTo>
                  <a:lnTo>
                    <a:pt x="1992514" y="1158747"/>
                  </a:lnTo>
                  <a:lnTo>
                    <a:pt x="575194" y="1158747"/>
                  </a:lnTo>
                  <a:lnTo>
                    <a:pt x="575194" y="1158273"/>
                  </a:lnTo>
                  <a:lnTo>
                    <a:pt x="382745" y="1158273"/>
                  </a:lnTo>
                  <a:cubicBezTo>
                    <a:pt x="362107" y="1158273"/>
                    <a:pt x="340530" y="1153062"/>
                    <a:pt x="321299" y="1141693"/>
                  </a:cubicBezTo>
                  <a:cubicBezTo>
                    <a:pt x="302069" y="1130324"/>
                    <a:pt x="286590" y="1114690"/>
                    <a:pt x="276270" y="1096215"/>
                  </a:cubicBezTo>
                  <a:lnTo>
                    <a:pt x="16886" y="642380"/>
                  </a:lnTo>
                  <a:cubicBezTo>
                    <a:pt x="6098" y="623904"/>
                    <a:pt x="0" y="602587"/>
                    <a:pt x="0" y="579374"/>
                  </a:cubicBezTo>
                  <a:cubicBezTo>
                    <a:pt x="0" y="556161"/>
                    <a:pt x="6098" y="534843"/>
                    <a:pt x="16886" y="515894"/>
                  </a:cubicBezTo>
                  <a:lnTo>
                    <a:pt x="275332" y="63954"/>
                  </a:lnTo>
                  <a:cubicBezTo>
                    <a:pt x="286120" y="45478"/>
                    <a:pt x="301599" y="28898"/>
                    <a:pt x="321299" y="17528"/>
                  </a:cubicBezTo>
                  <a:cubicBezTo>
                    <a:pt x="339592" y="6633"/>
                    <a:pt x="359762" y="948"/>
                    <a:pt x="379930" y="474"/>
                  </a:cubicBezTo>
                  <a:lnTo>
                    <a:pt x="575194" y="474"/>
                  </a:lnTo>
                  <a:close/>
                </a:path>
              </a:pathLst>
            </a:custGeom>
            <a:noFill/>
            <a:ln w="19050">
              <a:solidFill>
                <a:srgbClr val="187C8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1" tIns="60949" rIns="121901" bIns="60949" rtlCol="0" anchor="ctr"/>
            <a:lstStyle/>
            <a:p>
              <a:pPr algn="ctr"/>
              <a:endPara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5D621DBB-2BFE-47BA-A916-A870E2C4DAC3}"/>
                </a:ext>
              </a:extLst>
            </p:cNvPr>
            <p:cNvSpPr/>
            <p:nvPr/>
          </p:nvSpPr>
          <p:spPr>
            <a:xfrm>
              <a:off x="2538296" y="2557408"/>
              <a:ext cx="7508404" cy="6350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2800" dirty="0">
                  <a:effectLst/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rPr>
                <a:t>(</a:t>
              </a:r>
              <a:r>
                <a:rPr lang="zh-TW" altLang="en-US" sz="2800" dirty="0">
                  <a:effectLst/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rPr>
                <a:t>一</a:t>
              </a:r>
              <a:r>
                <a:rPr lang="en-US" altLang="zh-TW" sz="2800" dirty="0">
                  <a:effectLst/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rPr>
                <a:t>)</a:t>
              </a:r>
              <a:r>
                <a:rPr lang="zh-TW" altLang="zh-TW" sz="28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培育技職教育之</a:t>
              </a:r>
              <a:r>
                <a:rPr lang="zh-TW" altLang="zh-TW" sz="2800" dirty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課程教學與行政</a:t>
              </a:r>
              <a:r>
                <a:rPr lang="zh-TW" altLang="zh-TW" sz="28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專業</a:t>
              </a:r>
              <a:r>
                <a:rPr lang="zh-TW" altLang="zh-TW" sz="2800" u="sng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實務</a:t>
              </a:r>
              <a:r>
                <a:rPr lang="zh-TW" altLang="zh-TW" sz="28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人才</a:t>
              </a:r>
              <a:endPara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6DFA3873-5412-425A-B35F-BCDE8E9DE1B3}"/>
              </a:ext>
            </a:extLst>
          </p:cNvPr>
          <p:cNvGrpSpPr/>
          <p:nvPr/>
        </p:nvGrpSpPr>
        <p:grpSpPr>
          <a:xfrm>
            <a:off x="903013" y="4380172"/>
            <a:ext cx="10283321" cy="906330"/>
            <a:chOff x="2066885" y="3991077"/>
            <a:chExt cx="8077877" cy="1100032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13EFB2AF-0AFB-41D2-A7B3-A471D64F410B}"/>
                </a:ext>
              </a:extLst>
            </p:cNvPr>
            <p:cNvGrpSpPr/>
            <p:nvPr/>
          </p:nvGrpSpPr>
          <p:grpSpPr>
            <a:xfrm>
              <a:off x="2066885" y="3991077"/>
              <a:ext cx="8077877" cy="1100032"/>
              <a:chOff x="2066885" y="3991077"/>
              <a:chExt cx="8077877" cy="1100032"/>
            </a:xfrm>
          </p:grpSpPr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A30ED6EB-A1E8-4249-B130-C9059E59D473}"/>
                  </a:ext>
                </a:extLst>
              </p:cNvPr>
              <p:cNvSpPr/>
              <p:nvPr/>
            </p:nvSpPr>
            <p:spPr>
              <a:xfrm>
                <a:off x="2591680" y="4293595"/>
                <a:ext cx="7028286" cy="6350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sz="2800" dirty="0"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(</a:t>
                </a:r>
                <a:r>
                  <a:rPr lang="zh-TW" altLang="en-US" sz="2800" dirty="0"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三</a:t>
                </a:r>
                <a:r>
                  <a:rPr lang="en-US" altLang="zh-TW" sz="2800" dirty="0"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)</a:t>
                </a:r>
                <a:r>
                  <a:rPr lang="zh-TW" altLang="zh-TW" sz="28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培育技職教育之</a:t>
                </a:r>
                <a:r>
                  <a:rPr lang="zh-TW" altLang="zh-TW" sz="2800" dirty="0">
                    <a:solidFill>
                      <a:srgbClr val="0000FF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人力資源訓練與發展</a:t>
                </a:r>
                <a:r>
                  <a:rPr lang="zh-TW" altLang="zh-TW" sz="28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專業</a:t>
                </a:r>
                <a:r>
                  <a:rPr lang="zh-TW" altLang="zh-TW" sz="2800" u="sng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實務</a:t>
                </a:r>
                <a:r>
                  <a:rPr lang="zh-TW" altLang="zh-TW" sz="28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人才</a:t>
                </a:r>
                <a:endParaRPr lang="zh-CN" altLang="en-US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  <p:sp>
            <p:nvSpPr>
              <p:cNvPr id="17" name="矩形 3">
                <a:extLst>
                  <a:ext uri="{FF2B5EF4-FFF2-40B4-BE49-F238E27FC236}">
                    <a16:creationId xmlns:a16="http://schemas.microsoft.com/office/drawing/2014/main" id="{A9B93343-6DFE-48F2-8F23-7419F5D422A0}"/>
                  </a:ext>
                </a:extLst>
              </p:cNvPr>
              <p:cNvSpPr/>
              <p:nvPr/>
            </p:nvSpPr>
            <p:spPr>
              <a:xfrm>
                <a:off x="2066885" y="3991077"/>
                <a:ext cx="8077877" cy="1100032"/>
              </a:xfrm>
              <a:custGeom>
                <a:avLst/>
                <a:gdLst/>
                <a:ahLst/>
                <a:cxnLst/>
                <a:rect l="l" t="t" r="r" b="b"/>
                <a:pathLst>
                  <a:path w="6025861" h="1158747">
                    <a:moveTo>
                      <a:pt x="575194" y="0"/>
                    </a:moveTo>
                    <a:lnTo>
                      <a:pt x="1992514" y="0"/>
                    </a:lnTo>
                    <a:lnTo>
                      <a:pt x="4154179" y="0"/>
                    </a:lnTo>
                    <a:lnTo>
                      <a:pt x="5571499" y="0"/>
                    </a:lnTo>
                    <a:lnTo>
                      <a:pt x="5571499" y="474"/>
                    </a:lnTo>
                    <a:lnTo>
                      <a:pt x="5639364" y="474"/>
                    </a:lnTo>
                    <a:cubicBezTo>
                      <a:pt x="5661410" y="0"/>
                      <a:pt x="5683924" y="5211"/>
                      <a:pt x="5704562" y="17528"/>
                    </a:cubicBezTo>
                    <a:cubicBezTo>
                      <a:pt x="5723793" y="28424"/>
                      <a:pt x="5739272" y="44057"/>
                      <a:pt x="5749591" y="62533"/>
                    </a:cubicBezTo>
                    <a:lnTo>
                      <a:pt x="6008038" y="514473"/>
                    </a:lnTo>
                    <a:cubicBezTo>
                      <a:pt x="6019294" y="533422"/>
                      <a:pt x="6025861" y="555687"/>
                      <a:pt x="6025861" y="579374"/>
                    </a:cubicBezTo>
                    <a:cubicBezTo>
                      <a:pt x="6025861" y="603534"/>
                      <a:pt x="6019294" y="625799"/>
                      <a:pt x="6007568" y="644749"/>
                    </a:cubicBezTo>
                    <a:lnTo>
                      <a:pt x="5749591" y="1096688"/>
                    </a:lnTo>
                    <a:cubicBezTo>
                      <a:pt x="5738803" y="1114690"/>
                      <a:pt x="5723793" y="1130324"/>
                      <a:pt x="5704562" y="1141693"/>
                    </a:cubicBezTo>
                    <a:cubicBezTo>
                      <a:pt x="5684393" y="1153536"/>
                      <a:pt x="5662348" y="1158747"/>
                      <a:pt x="5640302" y="1158273"/>
                    </a:cubicBezTo>
                    <a:lnTo>
                      <a:pt x="5571499" y="1158273"/>
                    </a:lnTo>
                    <a:lnTo>
                      <a:pt x="5571499" y="1158747"/>
                    </a:lnTo>
                    <a:lnTo>
                      <a:pt x="4154179" y="1158747"/>
                    </a:lnTo>
                    <a:lnTo>
                      <a:pt x="1992514" y="1158747"/>
                    </a:lnTo>
                    <a:lnTo>
                      <a:pt x="575194" y="1158747"/>
                    </a:lnTo>
                    <a:lnTo>
                      <a:pt x="575194" y="1158273"/>
                    </a:lnTo>
                    <a:lnTo>
                      <a:pt x="382745" y="1158273"/>
                    </a:lnTo>
                    <a:cubicBezTo>
                      <a:pt x="362107" y="1158273"/>
                      <a:pt x="340530" y="1153062"/>
                      <a:pt x="321299" y="1141693"/>
                    </a:cubicBezTo>
                    <a:cubicBezTo>
                      <a:pt x="302069" y="1130324"/>
                      <a:pt x="286590" y="1114690"/>
                      <a:pt x="276270" y="1096215"/>
                    </a:cubicBezTo>
                    <a:lnTo>
                      <a:pt x="16886" y="642380"/>
                    </a:lnTo>
                    <a:cubicBezTo>
                      <a:pt x="6098" y="623904"/>
                      <a:pt x="0" y="602587"/>
                      <a:pt x="0" y="579374"/>
                    </a:cubicBezTo>
                    <a:cubicBezTo>
                      <a:pt x="0" y="556161"/>
                      <a:pt x="6098" y="534843"/>
                      <a:pt x="16886" y="515894"/>
                    </a:cubicBezTo>
                    <a:lnTo>
                      <a:pt x="275332" y="63954"/>
                    </a:lnTo>
                    <a:cubicBezTo>
                      <a:pt x="286120" y="45478"/>
                      <a:pt x="301599" y="28898"/>
                      <a:pt x="321299" y="17528"/>
                    </a:cubicBezTo>
                    <a:cubicBezTo>
                      <a:pt x="339592" y="6633"/>
                      <a:pt x="359762" y="948"/>
                      <a:pt x="379930" y="474"/>
                    </a:cubicBezTo>
                    <a:lnTo>
                      <a:pt x="575194" y="474"/>
                    </a:lnTo>
                    <a:close/>
                  </a:path>
                </a:pathLst>
              </a:custGeom>
              <a:noFill/>
              <a:ln w="19050">
                <a:solidFill>
                  <a:srgbClr val="187C8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21901" tIns="60949" rIns="121901" bIns="60949" rtlCol="0" anchor="ctr"/>
              <a:lstStyle/>
              <a:p>
                <a:pPr algn="ctr"/>
                <a:endParaRPr lang="zh-CN" altLang="en-US" sz="140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</p:grpSp>
        <p:sp>
          <p:nvSpPr>
            <p:cNvPr id="31" name="TextBox 45">
              <a:extLst>
                <a:ext uri="{FF2B5EF4-FFF2-40B4-BE49-F238E27FC236}">
                  <a16:creationId xmlns:a16="http://schemas.microsoft.com/office/drawing/2014/main" id="{77D0A473-48CE-4D13-926D-F900C0F7A909}"/>
                </a:ext>
              </a:extLst>
            </p:cNvPr>
            <p:cNvSpPr txBox="1"/>
            <p:nvPr/>
          </p:nvSpPr>
          <p:spPr>
            <a:xfrm>
              <a:off x="2870764" y="4114532"/>
              <a:ext cx="285970" cy="33733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>
                <a:defRPr sz="22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>
                <a:spcBef>
                  <a:spcPct val="0"/>
                </a:spcBef>
              </a:pPr>
              <a:r>
                <a:rPr lang="en-US" altLang="zh-CN" sz="2400" b="1" spc="100" dirty="0">
                  <a:latin typeface="思源黑体" panose="020B0500000000000000" pitchFamily="34" charset="-122"/>
                  <a:ea typeface="思源黑体" panose="020B0500000000000000" pitchFamily="34" charset="-122"/>
                </a:rPr>
                <a:t> 2</a:t>
              </a:r>
              <a:endParaRPr lang="zh-CN" altLang="en-US" sz="2400" b="1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Microsoft YaHei" panose="020B0503020204020204" pitchFamily="34" charset="-122"/>
              </a:endParaRPr>
            </a:p>
          </p:txBody>
        </p:sp>
      </p:grp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2233273A-6D65-4037-8F62-54F1BF15F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6</a:t>
            </a:fld>
            <a:endParaRPr lang="zh-CN" altLang="en-US"/>
          </a:p>
        </p:txBody>
      </p:sp>
      <p:grpSp>
        <p:nvGrpSpPr>
          <p:cNvPr id="19" name="组合 3">
            <a:extLst>
              <a:ext uri="{FF2B5EF4-FFF2-40B4-BE49-F238E27FC236}">
                <a16:creationId xmlns:a16="http://schemas.microsoft.com/office/drawing/2014/main" id="{7B17AB79-BD10-4AB0-A4CC-2A44B93A5842}"/>
              </a:ext>
            </a:extLst>
          </p:cNvPr>
          <p:cNvGrpSpPr/>
          <p:nvPr/>
        </p:nvGrpSpPr>
        <p:grpSpPr>
          <a:xfrm>
            <a:off x="1231102" y="3165236"/>
            <a:ext cx="9660715" cy="849608"/>
            <a:chOff x="2143642" y="2279812"/>
            <a:chExt cx="8077877" cy="1100032"/>
          </a:xfrm>
        </p:grpSpPr>
        <p:sp>
          <p:nvSpPr>
            <p:cNvPr id="20" name="矩形 3">
              <a:extLst>
                <a:ext uri="{FF2B5EF4-FFF2-40B4-BE49-F238E27FC236}">
                  <a16:creationId xmlns:a16="http://schemas.microsoft.com/office/drawing/2014/main" id="{1BBC45D1-368A-41D7-BEBE-D31FEDCDFC92}"/>
                </a:ext>
              </a:extLst>
            </p:cNvPr>
            <p:cNvSpPr/>
            <p:nvPr/>
          </p:nvSpPr>
          <p:spPr>
            <a:xfrm>
              <a:off x="2143642" y="2279812"/>
              <a:ext cx="8077877" cy="1100032"/>
            </a:xfrm>
            <a:custGeom>
              <a:avLst/>
              <a:gdLst/>
              <a:ahLst/>
              <a:cxnLst/>
              <a:rect l="l" t="t" r="r" b="b"/>
              <a:pathLst>
                <a:path w="6025861" h="1158747">
                  <a:moveTo>
                    <a:pt x="575194" y="0"/>
                  </a:moveTo>
                  <a:lnTo>
                    <a:pt x="1992514" y="0"/>
                  </a:lnTo>
                  <a:lnTo>
                    <a:pt x="4154179" y="0"/>
                  </a:lnTo>
                  <a:lnTo>
                    <a:pt x="5571499" y="0"/>
                  </a:lnTo>
                  <a:lnTo>
                    <a:pt x="5571499" y="474"/>
                  </a:lnTo>
                  <a:lnTo>
                    <a:pt x="5639364" y="474"/>
                  </a:lnTo>
                  <a:cubicBezTo>
                    <a:pt x="5661410" y="0"/>
                    <a:pt x="5683924" y="5211"/>
                    <a:pt x="5704562" y="17528"/>
                  </a:cubicBezTo>
                  <a:cubicBezTo>
                    <a:pt x="5723793" y="28424"/>
                    <a:pt x="5739272" y="44057"/>
                    <a:pt x="5749591" y="62533"/>
                  </a:cubicBezTo>
                  <a:lnTo>
                    <a:pt x="6008038" y="514473"/>
                  </a:lnTo>
                  <a:cubicBezTo>
                    <a:pt x="6019294" y="533422"/>
                    <a:pt x="6025861" y="555687"/>
                    <a:pt x="6025861" y="579374"/>
                  </a:cubicBezTo>
                  <a:cubicBezTo>
                    <a:pt x="6025861" y="603534"/>
                    <a:pt x="6019294" y="625799"/>
                    <a:pt x="6007568" y="644749"/>
                  </a:cubicBezTo>
                  <a:lnTo>
                    <a:pt x="5749591" y="1096688"/>
                  </a:lnTo>
                  <a:cubicBezTo>
                    <a:pt x="5738803" y="1114690"/>
                    <a:pt x="5723793" y="1130324"/>
                    <a:pt x="5704562" y="1141693"/>
                  </a:cubicBezTo>
                  <a:cubicBezTo>
                    <a:pt x="5684393" y="1153536"/>
                    <a:pt x="5662348" y="1158747"/>
                    <a:pt x="5640302" y="1158273"/>
                  </a:cubicBezTo>
                  <a:lnTo>
                    <a:pt x="5571499" y="1158273"/>
                  </a:lnTo>
                  <a:lnTo>
                    <a:pt x="5571499" y="1158747"/>
                  </a:lnTo>
                  <a:lnTo>
                    <a:pt x="4154179" y="1158747"/>
                  </a:lnTo>
                  <a:lnTo>
                    <a:pt x="1992514" y="1158747"/>
                  </a:lnTo>
                  <a:lnTo>
                    <a:pt x="575194" y="1158747"/>
                  </a:lnTo>
                  <a:lnTo>
                    <a:pt x="575194" y="1158273"/>
                  </a:lnTo>
                  <a:lnTo>
                    <a:pt x="382745" y="1158273"/>
                  </a:lnTo>
                  <a:cubicBezTo>
                    <a:pt x="362107" y="1158273"/>
                    <a:pt x="340530" y="1153062"/>
                    <a:pt x="321299" y="1141693"/>
                  </a:cubicBezTo>
                  <a:cubicBezTo>
                    <a:pt x="302069" y="1130324"/>
                    <a:pt x="286590" y="1114690"/>
                    <a:pt x="276270" y="1096215"/>
                  </a:cubicBezTo>
                  <a:lnTo>
                    <a:pt x="16886" y="642380"/>
                  </a:lnTo>
                  <a:cubicBezTo>
                    <a:pt x="6098" y="623904"/>
                    <a:pt x="0" y="602587"/>
                    <a:pt x="0" y="579374"/>
                  </a:cubicBezTo>
                  <a:cubicBezTo>
                    <a:pt x="0" y="556161"/>
                    <a:pt x="6098" y="534843"/>
                    <a:pt x="16886" y="515894"/>
                  </a:cubicBezTo>
                  <a:lnTo>
                    <a:pt x="275332" y="63954"/>
                  </a:lnTo>
                  <a:cubicBezTo>
                    <a:pt x="286120" y="45478"/>
                    <a:pt x="301599" y="28898"/>
                    <a:pt x="321299" y="17528"/>
                  </a:cubicBezTo>
                  <a:cubicBezTo>
                    <a:pt x="339592" y="6633"/>
                    <a:pt x="359762" y="948"/>
                    <a:pt x="379930" y="474"/>
                  </a:cubicBezTo>
                  <a:lnTo>
                    <a:pt x="575194" y="474"/>
                  </a:lnTo>
                  <a:close/>
                </a:path>
              </a:pathLst>
            </a:custGeom>
            <a:noFill/>
            <a:ln w="19050">
              <a:solidFill>
                <a:srgbClr val="187C8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1" tIns="60949" rIns="121901" bIns="60949" rtlCol="0" anchor="ctr"/>
            <a:lstStyle/>
            <a:p>
              <a:pPr algn="ctr"/>
              <a:endPara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5D621DBB-2BFE-47BA-A916-A870E2C4DAC3}"/>
                </a:ext>
              </a:extLst>
            </p:cNvPr>
            <p:cNvSpPr/>
            <p:nvPr/>
          </p:nvSpPr>
          <p:spPr>
            <a:xfrm>
              <a:off x="2538296" y="2557408"/>
              <a:ext cx="7508404" cy="6774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2800" dirty="0">
                  <a:effectLst/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rPr>
                <a:t>(</a:t>
              </a:r>
              <a:r>
                <a:rPr lang="zh-TW" altLang="en-US" sz="2800" dirty="0">
                  <a:effectLst/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rPr>
                <a:t>二</a:t>
              </a:r>
              <a:r>
                <a:rPr lang="en-US" altLang="zh-TW" sz="2800" dirty="0">
                  <a:effectLst/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rPr>
                <a:t>)</a:t>
              </a:r>
              <a:r>
                <a:rPr lang="zh-TW" altLang="zh-TW" sz="28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培育技職教育之</a:t>
              </a:r>
              <a:r>
                <a:rPr lang="zh-TW" altLang="zh-TW" sz="2800" dirty="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課程教學與行政</a:t>
              </a:r>
              <a:r>
                <a:rPr lang="zh-TW" altLang="zh-TW" sz="28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專業</a:t>
              </a:r>
              <a:r>
                <a:rPr lang="zh-TW" altLang="en-US" sz="2800" u="sng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研究</a:t>
              </a:r>
              <a:r>
                <a:rPr lang="zh-TW" altLang="zh-TW" sz="28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人才</a:t>
              </a:r>
              <a:endPara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22" name="组合 6">
            <a:extLst>
              <a:ext uri="{FF2B5EF4-FFF2-40B4-BE49-F238E27FC236}">
                <a16:creationId xmlns:a16="http://schemas.microsoft.com/office/drawing/2014/main" id="{6DFA3873-5412-425A-B35F-BCDE8E9DE1B3}"/>
              </a:ext>
            </a:extLst>
          </p:cNvPr>
          <p:cNvGrpSpPr/>
          <p:nvPr/>
        </p:nvGrpSpPr>
        <p:grpSpPr>
          <a:xfrm>
            <a:off x="850758" y="5539346"/>
            <a:ext cx="10383299" cy="906330"/>
            <a:chOff x="2066885" y="3991077"/>
            <a:chExt cx="8077877" cy="1100032"/>
          </a:xfrm>
        </p:grpSpPr>
        <p:grpSp>
          <p:nvGrpSpPr>
            <p:cNvPr id="28" name="组合 4">
              <a:extLst>
                <a:ext uri="{FF2B5EF4-FFF2-40B4-BE49-F238E27FC236}">
                  <a16:creationId xmlns:a16="http://schemas.microsoft.com/office/drawing/2014/main" id="{13EFB2AF-0AFB-41D2-A7B3-A471D64F410B}"/>
                </a:ext>
              </a:extLst>
            </p:cNvPr>
            <p:cNvGrpSpPr/>
            <p:nvPr/>
          </p:nvGrpSpPr>
          <p:grpSpPr>
            <a:xfrm>
              <a:off x="2066885" y="3991077"/>
              <a:ext cx="8077877" cy="1100032"/>
              <a:chOff x="2066885" y="3991077"/>
              <a:chExt cx="8077877" cy="1100032"/>
            </a:xfrm>
          </p:grpSpPr>
          <p:sp>
            <p:nvSpPr>
              <p:cNvPr id="30" name="矩形 29">
                <a:extLst>
                  <a:ext uri="{FF2B5EF4-FFF2-40B4-BE49-F238E27FC236}">
                    <a16:creationId xmlns:a16="http://schemas.microsoft.com/office/drawing/2014/main" id="{A30ED6EB-A1E8-4249-B130-C9059E59D473}"/>
                  </a:ext>
                </a:extLst>
              </p:cNvPr>
              <p:cNvSpPr/>
              <p:nvPr/>
            </p:nvSpPr>
            <p:spPr>
              <a:xfrm>
                <a:off x="2591680" y="4293595"/>
                <a:ext cx="7028286" cy="6350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sz="2800" dirty="0"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(</a:t>
                </a:r>
                <a:r>
                  <a:rPr lang="zh-TW" altLang="en-US" sz="2800" dirty="0"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四</a:t>
                </a:r>
                <a:r>
                  <a:rPr lang="en-US" altLang="zh-TW" sz="2800" dirty="0"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)</a:t>
                </a:r>
                <a:r>
                  <a:rPr lang="zh-TW" altLang="zh-TW" sz="28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培育技職教育之</a:t>
                </a:r>
                <a:r>
                  <a:rPr lang="zh-TW" altLang="zh-TW" sz="2800" dirty="0">
                    <a:solidFill>
                      <a:srgbClr val="0000FF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人力資源訓練與發展</a:t>
                </a:r>
                <a:r>
                  <a:rPr lang="zh-TW" altLang="zh-TW" sz="28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專業</a:t>
                </a:r>
                <a:r>
                  <a:rPr lang="zh-TW" altLang="en-US" sz="2800" u="sng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研究</a:t>
                </a:r>
                <a:r>
                  <a:rPr lang="zh-TW" altLang="zh-TW" sz="28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人才</a:t>
                </a:r>
                <a:endParaRPr lang="zh-CN" altLang="en-US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  <p:sp>
            <p:nvSpPr>
              <p:cNvPr id="33" name="矩形 3">
                <a:extLst>
                  <a:ext uri="{FF2B5EF4-FFF2-40B4-BE49-F238E27FC236}">
                    <a16:creationId xmlns:a16="http://schemas.microsoft.com/office/drawing/2014/main" id="{A9B93343-6DFE-48F2-8F23-7419F5D422A0}"/>
                  </a:ext>
                </a:extLst>
              </p:cNvPr>
              <p:cNvSpPr/>
              <p:nvPr/>
            </p:nvSpPr>
            <p:spPr>
              <a:xfrm>
                <a:off x="2066885" y="3991077"/>
                <a:ext cx="8077877" cy="1100032"/>
              </a:xfrm>
              <a:custGeom>
                <a:avLst/>
                <a:gdLst/>
                <a:ahLst/>
                <a:cxnLst/>
                <a:rect l="l" t="t" r="r" b="b"/>
                <a:pathLst>
                  <a:path w="6025861" h="1158747">
                    <a:moveTo>
                      <a:pt x="575194" y="0"/>
                    </a:moveTo>
                    <a:lnTo>
                      <a:pt x="1992514" y="0"/>
                    </a:lnTo>
                    <a:lnTo>
                      <a:pt x="4154179" y="0"/>
                    </a:lnTo>
                    <a:lnTo>
                      <a:pt x="5571499" y="0"/>
                    </a:lnTo>
                    <a:lnTo>
                      <a:pt x="5571499" y="474"/>
                    </a:lnTo>
                    <a:lnTo>
                      <a:pt x="5639364" y="474"/>
                    </a:lnTo>
                    <a:cubicBezTo>
                      <a:pt x="5661410" y="0"/>
                      <a:pt x="5683924" y="5211"/>
                      <a:pt x="5704562" y="17528"/>
                    </a:cubicBezTo>
                    <a:cubicBezTo>
                      <a:pt x="5723793" y="28424"/>
                      <a:pt x="5739272" y="44057"/>
                      <a:pt x="5749591" y="62533"/>
                    </a:cubicBezTo>
                    <a:lnTo>
                      <a:pt x="6008038" y="514473"/>
                    </a:lnTo>
                    <a:cubicBezTo>
                      <a:pt x="6019294" y="533422"/>
                      <a:pt x="6025861" y="555687"/>
                      <a:pt x="6025861" y="579374"/>
                    </a:cubicBezTo>
                    <a:cubicBezTo>
                      <a:pt x="6025861" y="603534"/>
                      <a:pt x="6019294" y="625799"/>
                      <a:pt x="6007568" y="644749"/>
                    </a:cubicBezTo>
                    <a:lnTo>
                      <a:pt x="5749591" y="1096688"/>
                    </a:lnTo>
                    <a:cubicBezTo>
                      <a:pt x="5738803" y="1114690"/>
                      <a:pt x="5723793" y="1130324"/>
                      <a:pt x="5704562" y="1141693"/>
                    </a:cubicBezTo>
                    <a:cubicBezTo>
                      <a:pt x="5684393" y="1153536"/>
                      <a:pt x="5662348" y="1158747"/>
                      <a:pt x="5640302" y="1158273"/>
                    </a:cubicBezTo>
                    <a:lnTo>
                      <a:pt x="5571499" y="1158273"/>
                    </a:lnTo>
                    <a:lnTo>
                      <a:pt x="5571499" y="1158747"/>
                    </a:lnTo>
                    <a:lnTo>
                      <a:pt x="4154179" y="1158747"/>
                    </a:lnTo>
                    <a:lnTo>
                      <a:pt x="1992514" y="1158747"/>
                    </a:lnTo>
                    <a:lnTo>
                      <a:pt x="575194" y="1158747"/>
                    </a:lnTo>
                    <a:lnTo>
                      <a:pt x="575194" y="1158273"/>
                    </a:lnTo>
                    <a:lnTo>
                      <a:pt x="382745" y="1158273"/>
                    </a:lnTo>
                    <a:cubicBezTo>
                      <a:pt x="362107" y="1158273"/>
                      <a:pt x="340530" y="1153062"/>
                      <a:pt x="321299" y="1141693"/>
                    </a:cubicBezTo>
                    <a:cubicBezTo>
                      <a:pt x="302069" y="1130324"/>
                      <a:pt x="286590" y="1114690"/>
                      <a:pt x="276270" y="1096215"/>
                    </a:cubicBezTo>
                    <a:lnTo>
                      <a:pt x="16886" y="642380"/>
                    </a:lnTo>
                    <a:cubicBezTo>
                      <a:pt x="6098" y="623904"/>
                      <a:pt x="0" y="602587"/>
                      <a:pt x="0" y="579374"/>
                    </a:cubicBezTo>
                    <a:cubicBezTo>
                      <a:pt x="0" y="556161"/>
                      <a:pt x="6098" y="534843"/>
                      <a:pt x="16886" y="515894"/>
                    </a:cubicBezTo>
                    <a:lnTo>
                      <a:pt x="275332" y="63954"/>
                    </a:lnTo>
                    <a:cubicBezTo>
                      <a:pt x="286120" y="45478"/>
                      <a:pt x="301599" y="28898"/>
                      <a:pt x="321299" y="17528"/>
                    </a:cubicBezTo>
                    <a:cubicBezTo>
                      <a:pt x="339592" y="6633"/>
                      <a:pt x="359762" y="948"/>
                      <a:pt x="379930" y="474"/>
                    </a:cubicBezTo>
                    <a:lnTo>
                      <a:pt x="575194" y="474"/>
                    </a:lnTo>
                    <a:close/>
                  </a:path>
                </a:pathLst>
              </a:custGeom>
              <a:noFill/>
              <a:ln w="19050">
                <a:solidFill>
                  <a:srgbClr val="187C8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21901" tIns="60949" rIns="121901" bIns="60949" rtlCol="0" anchor="ctr"/>
              <a:lstStyle/>
              <a:p>
                <a:pPr algn="ctr"/>
                <a:endParaRPr lang="zh-CN" altLang="en-US" sz="140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</p:grpSp>
        <p:sp>
          <p:nvSpPr>
            <p:cNvPr id="29" name="TextBox 45">
              <a:extLst>
                <a:ext uri="{FF2B5EF4-FFF2-40B4-BE49-F238E27FC236}">
                  <a16:creationId xmlns:a16="http://schemas.microsoft.com/office/drawing/2014/main" id="{77D0A473-48CE-4D13-926D-F900C0F7A909}"/>
                </a:ext>
              </a:extLst>
            </p:cNvPr>
            <p:cNvSpPr txBox="1"/>
            <p:nvPr/>
          </p:nvSpPr>
          <p:spPr>
            <a:xfrm>
              <a:off x="2870764" y="4114532"/>
              <a:ext cx="285970" cy="33733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>
                <a:defRPr sz="22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>
                <a:spcBef>
                  <a:spcPct val="0"/>
                </a:spcBef>
              </a:pPr>
              <a:r>
                <a:rPr lang="en-US" altLang="zh-CN" sz="2400" b="1" spc="100" dirty="0">
                  <a:latin typeface="思源黑体" panose="020B0500000000000000" pitchFamily="34" charset="-122"/>
                  <a:ea typeface="思源黑体" panose="020B0500000000000000" pitchFamily="34" charset="-122"/>
                </a:rPr>
                <a:t> 2</a:t>
              </a:r>
              <a:endParaRPr lang="zh-CN" altLang="en-US" sz="2400" b="1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Microsoft YaHei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396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2B6A2F43-2B0D-4859-9D84-322C25D3A23A}"/>
              </a:ext>
            </a:extLst>
          </p:cNvPr>
          <p:cNvGrpSpPr/>
          <p:nvPr/>
        </p:nvGrpSpPr>
        <p:grpSpPr>
          <a:xfrm>
            <a:off x="1124374" y="676894"/>
            <a:ext cx="6902266" cy="833854"/>
            <a:chOff x="711015" y="463952"/>
            <a:chExt cx="6902266" cy="833854"/>
          </a:xfrm>
        </p:grpSpPr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AC0F6C60-0661-4BAD-B2AD-6A36BD1420DE}"/>
                </a:ext>
              </a:extLst>
            </p:cNvPr>
            <p:cNvSpPr txBox="1"/>
            <p:nvPr/>
          </p:nvSpPr>
          <p:spPr>
            <a:xfrm>
              <a:off x="1734749" y="590181"/>
              <a:ext cx="5878532" cy="64633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zh-CN"/>
              </a:defPPr>
              <a:lvl1pPr>
                <a:defRPr sz="3200" spc="200">
                  <a:solidFill>
                    <a:srgbClr val="245188"/>
                  </a:solidFill>
                  <a:effectLst>
                    <a:outerShdw blurRad="127000" dist="63500" dir="2700000" algn="tl" rotWithShape="0">
                      <a:schemeClr val="accent1">
                        <a:alpha val="20000"/>
                      </a:schemeClr>
                    </a:outerShdw>
                  </a:effectLst>
                  <a:latin typeface="+mj-ea"/>
                  <a:ea typeface="+mj-ea"/>
                </a:defRPr>
              </a:lvl1pPr>
            </a:lstStyle>
            <a:p>
              <a:r>
                <a:rPr lang="zh-TW" altLang="en-US" sz="3600" b="1" spc="1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思源黑体" panose="020B0500000000000000" pitchFamily="34" charset="-122"/>
                  <a:ea typeface="思源黑体" panose="020B0500000000000000" pitchFamily="34" charset="-122"/>
                </a:rPr>
                <a:t>技職教育研究所：核心能力</a:t>
              </a:r>
              <a:endParaRPr lang="zh-CN" altLang="en-US" sz="3600" b="1" spc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88A02AEA-A6FE-4E1D-9A2C-58D367EAE81E}"/>
                </a:ext>
              </a:extLst>
            </p:cNvPr>
            <p:cNvGrpSpPr/>
            <p:nvPr/>
          </p:nvGrpSpPr>
          <p:grpSpPr>
            <a:xfrm>
              <a:off x="711015" y="463952"/>
              <a:ext cx="995925" cy="833854"/>
              <a:chOff x="1437523" y="2344193"/>
              <a:chExt cx="3411004" cy="2855917"/>
            </a:xfrm>
          </p:grpSpPr>
          <p:sp>
            <p:nvSpPr>
              <p:cNvPr id="26" name="菱形 25">
                <a:extLst>
                  <a:ext uri="{FF2B5EF4-FFF2-40B4-BE49-F238E27FC236}">
                    <a16:creationId xmlns:a16="http://schemas.microsoft.com/office/drawing/2014/main" id="{7A6CE883-A897-4682-8398-9B1239860506}"/>
                  </a:ext>
                </a:extLst>
              </p:cNvPr>
              <p:cNvSpPr/>
              <p:nvPr/>
            </p:nvSpPr>
            <p:spPr>
              <a:xfrm>
                <a:off x="1437523" y="2344193"/>
                <a:ext cx="3411004" cy="2855917"/>
              </a:xfrm>
              <a:prstGeom prst="diamond">
                <a:avLst/>
              </a:prstGeom>
              <a:solidFill>
                <a:srgbClr val="187C86"/>
              </a:solidFill>
              <a:ln w="38100">
                <a:gradFill>
                  <a:gsLst>
                    <a:gs pos="0">
                      <a:schemeClr val="bg1"/>
                    </a:gs>
                    <a:gs pos="100000">
                      <a:srgbClr val="D1D1D1"/>
                    </a:gs>
                  </a:gsLst>
                  <a:lin ang="7800000" scaled="0"/>
                </a:gradFill>
              </a:ln>
              <a:effectLst>
                <a:outerShdw blurRad="279400" dist="139700" dir="7800000" sx="101000" sy="101000" algn="ctr" rotWithShape="0">
                  <a:schemeClr val="tx1">
                    <a:alpha val="70000"/>
                  </a:schemeClr>
                </a:outerShdw>
              </a:effectLst>
            </p:spPr>
            <p:txBody>
              <a:bodyPr wrap="none" anchor="ctr"/>
              <a:lstStyle/>
              <a:p>
                <a:pPr algn="ctr" latinLnBrk="1"/>
                <a:endParaRPr kumimoji="1" lang="zh-CN" altLang="en-US" sz="2800" b="1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85824F36-434B-4D21-8F71-AB16D8260A3B}"/>
                  </a:ext>
                </a:extLst>
              </p:cNvPr>
              <p:cNvSpPr/>
              <p:nvPr/>
            </p:nvSpPr>
            <p:spPr>
              <a:xfrm rot="16200000">
                <a:off x="2495370" y="2343778"/>
                <a:ext cx="2108245" cy="2598066"/>
              </a:xfrm>
              <a:prstGeom prst="rect">
                <a:avLst/>
              </a:prstGeom>
            </p:spPr>
            <p:txBody>
              <a:bodyPr vert="eaVert" wrap="square">
                <a:spAutoFit/>
              </a:bodyPr>
              <a:lstStyle/>
              <a:p>
                <a:endParaRPr lang="zh-CN" altLang="en-US" sz="2800" b="1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</p:grp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6DFA3873-5412-425A-B35F-BCDE8E9DE1B3}"/>
              </a:ext>
            </a:extLst>
          </p:cNvPr>
          <p:cNvGrpSpPr/>
          <p:nvPr/>
        </p:nvGrpSpPr>
        <p:grpSpPr>
          <a:xfrm>
            <a:off x="1584557" y="2952877"/>
            <a:ext cx="9568827" cy="1446008"/>
            <a:chOff x="2625048" y="3131124"/>
            <a:chExt cx="7028286" cy="1320746"/>
          </a:xfrm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A30ED6EB-A1E8-4249-B130-C9059E59D473}"/>
                </a:ext>
              </a:extLst>
            </p:cNvPr>
            <p:cNvSpPr/>
            <p:nvPr/>
          </p:nvSpPr>
          <p:spPr>
            <a:xfrm>
              <a:off x="2625048" y="3131124"/>
              <a:ext cx="7028286" cy="4778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31" name="TextBox 45">
              <a:extLst>
                <a:ext uri="{FF2B5EF4-FFF2-40B4-BE49-F238E27FC236}">
                  <a16:creationId xmlns:a16="http://schemas.microsoft.com/office/drawing/2014/main" id="{77D0A473-48CE-4D13-926D-F900C0F7A909}"/>
                </a:ext>
              </a:extLst>
            </p:cNvPr>
            <p:cNvSpPr txBox="1"/>
            <p:nvPr/>
          </p:nvSpPr>
          <p:spPr>
            <a:xfrm>
              <a:off x="2870764" y="4114532"/>
              <a:ext cx="285970" cy="33733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>
                <a:defRPr sz="22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>
                <a:spcBef>
                  <a:spcPct val="0"/>
                </a:spcBef>
              </a:pPr>
              <a:r>
                <a:rPr lang="en-US" altLang="zh-CN" sz="2400" b="1" spc="100" dirty="0">
                  <a:latin typeface="思源黑体" panose="020B0500000000000000" pitchFamily="34" charset="-122"/>
                  <a:ea typeface="思源黑体" panose="020B0500000000000000" pitchFamily="34" charset="-122"/>
                </a:rPr>
                <a:t> 2</a:t>
              </a:r>
              <a:endParaRPr lang="zh-CN" altLang="en-US" sz="2400" b="1" dirty="0"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Microsoft YaHei" panose="020B0503020204020204" pitchFamily="34" charset="-122"/>
              </a:endParaRPr>
            </a:p>
          </p:txBody>
        </p:sp>
      </p:grp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2233273A-6D65-4037-8F62-54F1BF15F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7</a:t>
            </a:fld>
            <a:endParaRPr lang="zh-CN" altLang="en-US"/>
          </a:p>
        </p:txBody>
      </p:sp>
      <p:sp>
        <p:nvSpPr>
          <p:cNvPr id="36" name="圓角矩形 35"/>
          <p:cNvSpPr/>
          <p:nvPr/>
        </p:nvSpPr>
        <p:spPr>
          <a:xfrm>
            <a:off x="1124374" y="1680416"/>
            <a:ext cx="10592560" cy="45832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99CC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7C4DA9C9-E3A3-4614-9DA7-27A54D59568A}"/>
              </a:ext>
            </a:extLst>
          </p:cNvPr>
          <p:cNvSpPr/>
          <p:nvPr/>
        </p:nvSpPr>
        <p:spPr>
          <a:xfrm>
            <a:off x="1622336" y="1827330"/>
            <a:ext cx="9731464" cy="3905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培育學生具備技職教育</a:t>
            </a:r>
            <a:r>
              <a:rPr lang="zh-TW" altLang="zh-TW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課程教學與行政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之理論知識與實務能力</a:t>
            </a:r>
          </a:p>
          <a:p>
            <a:pPr>
              <a:lnSpc>
                <a:spcPct val="150000"/>
              </a:lnSpc>
            </a:pP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培育學生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具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備技職教育</a:t>
            </a:r>
            <a:r>
              <a:rPr lang="zh-TW" altLang="zh-TW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人力資源訓練與發展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之理論知識與實務能力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培育學生具備技職教育與訓練相關之</a:t>
            </a:r>
            <a:r>
              <a:rPr lang="zh-TW" altLang="zh-TW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科技應用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能力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培育學生具備技職教育與訓練相關之</a:t>
            </a:r>
            <a:r>
              <a:rPr lang="zh-TW" altLang="zh-TW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職業倫理與研究倫理</a:t>
            </a:r>
          </a:p>
          <a:p>
            <a:pPr>
              <a:lnSpc>
                <a:spcPct val="150000"/>
              </a:lnSpc>
            </a:pP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培育學生具備技職教育與訓練持續精進之</a:t>
            </a:r>
            <a:r>
              <a:rPr lang="zh-TW" altLang="zh-TW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終身學習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態度與能力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6.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培育學生具備技職教育與訓練參與與推動技職教育</a:t>
            </a:r>
            <a:r>
              <a:rPr lang="zh-TW" altLang="zh-TW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多元文化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參與能力</a:t>
            </a:r>
          </a:p>
          <a:p>
            <a:pPr>
              <a:lnSpc>
                <a:spcPct val="150000"/>
              </a:lnSpc>
            </a:pP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7.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培育學生具備技職教育與訓練</a:t>
            </a:r>
            <a:r>
              <a:rPr lang="zh-TW" altLang="zh-TW" sz="2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全球化思維與國際視野</a:t>
            </a:r>
          </a:p>
        </p:txBody>
      </p:sp>
    </p:spTree>
    <p:extLst>
      <p:ext uri="{BB962C8B-B14F-4D97-AF65-F5344CB8AC3E}">
        <p14:creationId xmlns:p14="http://schemas.microsoft.com/office/powerpoint/2010/main" val="4205684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2B6A2F43-2B0D-4859-9D84-322C25D3A23A}"/>
              </a:ext>
            </a:extLst>
          </p:cNvPr>
          <p:cNvGrpSpPr/>
          <p:nvPr/>
        </p:nvGrpSpPr>
        <p:grpSpPr>
          <a:xfrm>
            <a:off x="1124374" y="676894"/>
            <a:ext cx="5953289" cy="833854"/>
            <a:chOff x="711015" y="463952"/>
            <a:chExt cx="5953289" cy="833854"/>
          </a:xfrm>
        </p:grpSpPr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AC0F6C60-0661-4BAD-B2AD-6A36BD1420DE}"/>
                </a:ext>
              </a:extLst>
            </p:cNvPr>
            <p:cNvSpPr txBox="1"/>
            <p:nvPr/>
          </p:nvSpPr>
          <p:spPr>
            <a:xfrm>
              <a:off x="1734749" y="590181"/>
              <a:ext cx="4929555" cy="64633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zh-CN"/>
              </a:defPPr>
              <a:lvl1pPr>
                <a:defRPr sz="3200" spc="200">
                  <a:solidFill>
                    <a:srgbClr val="245188"/>
                  </a:solidFill>
                  <a:effectLst>
                    <a:outerShdw blurRad="127000" dist="63500" dir="2700000" algn="tl" rotWithShape="0">
                      <a:schemeClr val="accent1">
                        <a:alpha val="20000"/>
                      </a:schemeClr>
                    </a:outerShdw>
                  </a:effectLst>
                  <a:latin typeface="+mj-ea"/>
                  <a:ea typeface="+mj-ea"/>
                </a:defRPr>
              </a:lvl1pPr>
            </a:lstStyle>
            <a:p>
              <a:r>
                <a:rPr lang="zh-TW" altLang="en-US" sz="3600" b="1" spc="1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思源黑体" panose="020B0500000000000000" pitchFamily="34" charset="-122"/>
                  <a:ea typeface="思源黑体" panose="020B0500000000000000" pitchFamily="34" charset="-122"/>
                </a:rPr>
                <a:t>技職教育研究所：沿革</a:t>
              </a:r>
              <a:endParaRPr lang="zh-CN" altLang="en-US" sz="3600" b="1" spc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88A02AEA-A6FE-4E1D-9A2C-58D367EAE81E}"/>
                </a:ext>
              </a:extLst>
            </p:cNvPr>
            <p:cNvGrpSpPr/>
            <p:nvPr/>
          </p:nvGrpSpPr>
          <p:grpSpPr>
            <a:xfrm>
              <a:off x="711015" y="463952"/>
              <a:ext cx="995925" cy="833854"/>
              <a:chOff x="1437523" y="2344193"/>
              <a:chExt cx="3411004" cy="2855917"/>
            </a:xfrm>
          </p:grpSpPr>
          <p:sp>
            <p:nvSpPr>
              <p:cNvPr id="26" name="菱形 25">
                <a:extLst>
                  <a:ext uri="{FF2B5EF4-FFF2-40B4-BE49-F238E27FC236}">
                    <a16:creationId xmlns:a16="http://schemas.microsoft.com/office/drawing/2014/main" id="{7A6CE883-A897-4682-8398-9B1239860506}"/>
                  </a:ext>
                </a:extLst>
              </p:cNvPr>
              <p:cNvSpPr/>
              <p:nvPr/>
            </p:nvSpPr>
            <p:spPr>
              <a:xfrm>
                <a:off x="1437523" y="2344193"/>
                <a:ext cx="3411004" cy="2855917"/>
              </a:xfrm>
              <a:prstGeom prst="diamond">
                <a:avLst/>
              </a:prstGeom>
              <a:solidFill>
                <a:srgbClr val="187C86"/>
              </a:solidFill>
              <a:ln w="38100">
                <a:gradFill>
                  <a:gsLst>
                    <a:gs pos="0">
                      <a:schemeClr val="bg1"/>
                    </a:gs>
                    <a:gs pos="100000">
                      <a:srgbClr val="D1D1D1"/>
                    </a:gs>
                  </a:gsLst>
                  <a:lin ang="7800000" scaled="0"/>
                </a:gradFill>
              </a:ln>
              <a:effectLst>
                <a:outerShdw blurRad="279400" dist="139700" dir="7800000" sx="101000" sy="101000" algn="ctr" rotWithShape="0">
                  <a:schemeClr val="tx1">
                    <a:alpha val="70000"/>
                  </a:schemeClr>
                </a:outerShdw>
              </a:effectLst>
            </p:spPr>
            <p:txBody>
              <a:bodyPr wrap="none" anchor="ctr"/>
              <a:lstStyle/>
              <a:p>
                <a:pPr algn="ctr" latinLnBrk="1"/>
                <a:endParaRPr kumimoji="1" lang="zh-CN" altLang="en-US" sz="2800" b="1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85824F36-434B-4D21-8F71-AB16D8260A3B}"/>
                  </a:ext>
                </a:extLst>
              </p:cNvPr>
              <p:cNvSpPr/>
              <p:nvPr/>
            </p:nvSpPr>
            <p:spPr>
              <a:xfrm rot="16200000">
                <a:off x="2495370" y="2343778"/>
                <a:ext cx="2108245" cy="2598066"/>
              </a:xfrm>
              <a:prstGeom prst="rect">
                <a:avLst/>
              </a:prstGeom>
            </p:spPr>
            <p:txBody>
              <a:bodyPr vert="eaVert" wrap="square">
                <a:spAutoFit/>
              </a:bodyPr>
              <a:lstStyle/>
              <a:p>
                <a:endParaRPr lang="zh-CN" altLang="en-US" sz="2800" b="1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</p:grpSp>
      </p:grp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246B7BB5-45E2-4975-B20F-FE68B956F9E4}"/>
              </a:ext>
            </a:extLst>
          </p:cNvPr>
          <p:cNvSpPr txBox="1"/>
          <p:nvPr/>
        </p:nvSpPr>
        <p:spPr>
          <a:xfrm>
            <a:off x="1361731" y="1822610"/>
            <a:ext cx="8235116" cy="27959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6905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400" kern="1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碩士班成立於</a:t>
            </a:r>
            <a:r>
              <a:rPr lang="en-US" altLang="zh-TW" sz="2400" kern="1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2001</a:t>
            </a:r>
            <a:r>
              <a:rPr lang="zh-TW" altLang="en-US" sz="2400" kern="1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年，碩士在職專班成立於</a:t>
            </a:r>
            <a:r>
              <a:rPr lang="en-US" altLang="zh-TW" sz="2400" kern="1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2002</a:t>
            </a:r>
            <a:r>
              <a:rPr lang="zh-TW" altLang="en-US" sz="2400" kern="1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年。</a:t>
            </a:r>
            <a:endParaRPr lang="en-US" altLang="zh-TW" sz="2400" kern="1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636905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TW" sz="2400" kern="1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636905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TW" sz="2400" kern="1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636905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TW" sz="2400" kern="1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636905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TW" sz="2400" kern="1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2F02B97A-A718-4D27-AD52-ED410B779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8</a:t>
            </a:fld>
            <a:endParaRPr lang="zh-CN" altLang="en-US" dirty="0"/>
          </a:p>
        </p:txBody>
      </p:sp>
      <p:graphicFrame>
        <p:nvGraphicFramePr>
          <p:cNvPr id="13" name="Group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1681698"/>
              </p:ext>
            </p:extLst>
          </p:nvPr>
        </p:nvGraphicFramePr>
        <p:xfrm>
          <a:off x="2029838" y="2533470"/>
          <a:ext cx="8876975" cy="1828296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31196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05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267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Arial" charset="0"/>
                        <a:buNone/>
                        <a:tabLst/>
                      </a:pPr>
                      <a:r>
                        <a:rPr kumimoji="0" lang="zh-TW" alt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學制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32" marR="91432" marT="45657" marB="45657" anchor="ctr" horzOverflow="overflow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Arial" charset="0"/>
                        <a:buNone/>
                        <a:tabLst/>
                      </a:pPr>
                      <a:r>
                        <a:rPr kumimoji="0" lang="zh-TW" alt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班級數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32" marR="91432" marT="45657" marB="45657" anchor="ctr" horzOverflow="overflow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Arial" charset="0"/>
                        <a:buNone/>
                        <a:tabLst/>
                      </a:pPr>
                      <a:r>
                        <a:rPr kumimoji="0" lang="zh-TW" alt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學生人數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32" marR="91432" marT="45657" marB="45657" anchor="ctr" horzOverflow="overflow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Arial" charset="0"/>
                        <a:buNone/>
                        <a:tabLst/>
                      </a:pPr>
                      <a:r>
                        <a:rPr kumimoji="0" lang="zh-TW" alt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碩士班</a:t>
                      </a:r>
                      <a:endParaRPr kumimoji="0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32" marR="91432" marT="45657" marB="45657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Arial" charset="0"/>
                        <a:buNone/>
                        <a:tabLst/>
                      </a:pPr>
                      <a:r>
                        <a:rPr kumimoji="0" lang="en-US" altLang="zh-TW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0" lang="zh-TW" alt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32" marR="91432" marT="45657" marB="45657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Arial" charset="0"/>
                        <a:buNone/>
                        <a:tabLst/>
                      </a:pPr>
                      <a:r>
                        <a:rPr kumimoji="0" lang="en-US" altLang="zh-TW" sz="24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kumimoji="0" lang="zh-TW" altLang="en-US" sz="24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人</a:t>
                      </a:r>
                      <a:endParaRPr kumimoji="0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32" marR="91432" marT="45657" marB="45657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Arial" charset="0"/>
                        <a:buNone/>
                        <a:tabLst/>
                      </a:pPr>
                      <a:r>
                        <a:rPr kumimoji="0" lang="zh-TW" alt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碩士在職專班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32" marR="91432" marT="45657" marB="45657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Arial" charset="0"/>
                        <a:buNone/>
                        <a:tabLst/>
                      </a:pPr>
                      <a:r>
                        <a:rPr kumimoji="0" lang="en-US" altLang="zh-TW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0" lang="zh-TW" alt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32" marR="91432" marT="45657" marB="45657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Arial" charset="0"/>
                        <a:buNone/>
                        <a:tabLst/>
                      </a:pPr>
                      <a:r>
                        <a:rPr kumimoji="0" lang="en-US" altLang="zh-TW" sz="24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kumimoji="0" lang="zh-TW" altLang="en-US" sz="24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人</a:t>
                      </a:r>
                      <a:endParaRPr kumimoji="0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32" marR="91432" marT="45657" marB="45657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Arial" charset="0"/>
                        <a:buNone/>
                        <a:tabLst/>
                      </a:pPr>
                      <a:r>
                        <a:rPr kumimoji="0" lang="zh-TW" alt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總計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32" marR="91432" marT="45657" marB="45657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Arial" charset="0"/>
                        <a:buNone/>
                        <a:tabLst/>
                      </a:pPr>
                      <a:r>
                        <a:rPr kumimoji="0" lang="en-US" altLang="zh-TW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</a:t>
                      </a:r>
                      <a:endParaRPr kumimoji="0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32" marR="91432" marT="45657" marB="45657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Arial" charset="0"/>
                        <a:buNone/>
                        <a:tabLst/>
                      </a:pPr>
                      <a:r>
                        <a:rPr kumimoji="0" lang="en-US" altLang="zh-TW" sz="24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25</a:t>
                      </a:r>
                      <a:r>
                        <a:rPr kumimoji="0" lang="zh-TW" altLang="en-US" sz="24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人</a:t>
                      </a:r>
                      <a:endParaRPr kumimoji="0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1432" marR="91432" marT="45657" marB="45657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517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2B6A2F43-2B0D-4859-9D84-322C25D3A23A}"/>
              </a:ext>
            </a:extLst>
          </p:cNvPr>
          <p:cNvGrpSpPr/>
          <p:nvPr/>
        </p:nvGrpSpPr>
        <p:grpSpPr>
          <a:xfrm>
            <a:off x="1124374" y="676895"/>
            <a:ext cx="5953289" cy="833854"/>
            <a:chOff x="711015" y="463953"/>
            <a:chExt cx="5953289" cy="833854"/>
          </a:xfrm>
        </p:grpSpPr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AC0F6C60-0661-4BAD-B2AD-6A36BD1420DE}"/>
                </a:ext>
              </a:extLst>
            </p:cNvPr>
            <p:cNvSpPr txBox="1"/>
            <p:nvPr/>
          </p:nvSpPr>
          <p:spPr>
            <a:xfrm>
              <a:off x="1734749" y="590181"/>
              <a:ext cx="4929555" cy="64633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zh-CN"/>
              </a:defPPr>
              <a:lvl1pPr>
                <a:defRPr sz="3200" spc="200">
                  <a:solidFill>
                    <a:srgbClr val="245188"/>
                  </a:solidFill>
                  <a:effectLst>
                    <a:outerShdw blurRad="127000" dist="63500" dir="2700000" algn="tl" rotWithShape="0">
                      <a:schemeClr val="accent1">
                        <a:alpha val="20000"/>
                      </a:schemeClr>
                    </a:outerShdw>
                  </a:effectLst>
                  <a:latin typeface="+mj-ea"/>
                  <a:ea typeface="+mj-ea"/>
                </a:defRPr>
              </a:lvl1pPr>
            </a:lstStyle>
            <a:p>
              <a:r>
                <a:rPr lang="zh-TW" altLang="en-US" sz="3600" b="1" spc="1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思源黑体" panose="020B0500000000000000" pitchFamily="34" charset="-122"/>
                  <a:ea typeface="思源黑体" panose="020B0500000000000000" pitchFamily="34" charset="-122"/>
                </a:rPr>
                <a:t>技職教育研究所：師資</a:t>
              </a:r>
              <a:endParaRPr lang="zh-CN" altLang="en-US" sz="3600" b="1" spc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88A02AEA-A6FE-4E1D-9A2C-58D367EAE81E}"/>
                </a:ext>
              </a:extLst>
            </p:cNvPr>
            <p:cNvGrpSpPr/>
            <p:nvPr/>
          </p:nvGrpSpPr>
          <p:grpSpPr>
            <a:xfrm>
              <a:off x="711015" y="463953"/>
              <a:ext cx="995925" cy="833854"/>
              <a:chOff x="1437523" y="2344193"/>
              <a:chExt cx="3411004" cy="2855917"/>
            </a:xfrm>
          </p:grpSpPr>
          <p:sp>
            <p:nvSpPr>
              <p:cNvPr id="26" name="菱形 25">
                <a:extLst>
                  <a:ext uri="{FF2B5EF4-FFF2-40B4-BE49-F238E27FC236}">
                    <a16:creationId xmlns:a16="http://schemas.microsoft.com/office/drawing/2014/main" id="{7A6CE883-A897-4682-8398-9B1239860506}"/>
                  </a:ext>
                </a:extLst>
              </p:cNvPr>
              <p:cNvSpPr/>
              <p:nvPr/>
            </p:nvSpPr>
            <p:spPr>
              <a:xfrm>
                <a:off x="1437523" y="2344193"/>
                <a:ext cx="3411004" cy="2855917"/>
              </a:xfrm>
              <a:prstGeom prst="diamond">
                <a:avLst/>
              </a:prstGeom>
              <a:solidFill>
                <a:srgbClr val="187C86"/>
              </a:solidFill>
              <a:ln w="38100">
                <a:gradFill>
                  <a:gsLst>
                    <a:gs pos="0">
                      <a:schemeClr val="bg1"/>
                    </a:gs>
                    <a:gs pos="100000">
                      <a:srgbClr val="D1D1D1"/>
                    </a:gs>
                  </a:gsLst>
                  <a:lin ang="7800000" scaled="0"/>
                </a:gradFill>
              </a:ln>
              <a:effectLst>
                <a:outerShdw blurRad="279400" dist="139700" dir="7800000" sx="101000" sy="101000" algn="ctr" rotWithShape="0">
                  <a:schemeClr val="tx1">
                    <a:alpha val="70000"/>
                  </a:schemeClr>
                </a:outerShdw>
              </a:effectLst>
            </p:spPr>
            <p:txBody>
              <a:bodyPr wrap="none" anchor="ctr"/>
              <a:lstStyle/>
              <a:p>
                <a:pPr algn="ctr" latinLnBrk="1"/>
                <a:endParaRPr kumimoji="1" lang="zh-CN" altLang="en-US" sz="2800" b="1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85824F36-434B-4D21-8F71-AB16D8260A3B}"/>
                  </a:ext>
                </a:extLst>
              </p:cNvPr>
              <p:cNvSpPr/>
              <p:nvPr/>
            </p:nvSpPr>
            <p:spPr>
              <a:xfrm rot="16200000">
                <a:off x="2495370" y="2343775"/>
                <a:ext cx="2108245" cy="2598066"/>
              </a:xfrm>
              <a:prstGeom prst="rect">
                <a:avLst/>
              </a:prstGeom>
            </p:spPr>
            <p:txBody>
              <a:bodyPr vert="eaVert" wrap="square">
                <a:spAutoFit/>
              </a:bodyPr>
              <a:lstStyle/>
              <a:p>
                <a:endParaRPr lang="zh-CN" altLang="en-US" sz="2800" b="1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</p:grpSp>
      </p:grpSp>
      <p:sp>
        <p:nvSpPr>
          <p:cNvPr id="8" name="文字方塊 7">
            <a:extLst>
              <a:ext uri="{FF2B5EF4-FFF2-40B4-BE49-F238E27FC236}">
                <a16:creationId xmlns:a16="http://schemas.microsoft.com/office/drawing/2014/main" id="{D6156DE5-16E2-4CD8-9BB1-72BFC0C31676}"/>
              </a:ext>
            </a:extLst>
          </p:cNvPr>
          <p:cNvSpPr txBox="1"/>
          <p:nvPr/>
        </p:nvSpPr>
        <p:spPr>
          <a:xfrm>
            <a:off x="7939786" y="3954493"/>
            <a:ext cx="18269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廖婉鈞副教授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0A1DED7E-9FB8-4425-8C18-C98022732BC1}"/>
              </a:ext>
            </a:extLst>
          </p:cNvPr>
          <p:cNvSpPr txBox="1"/>
          <p:nvPr/>
        </p:nvSpPr>
        <p:spPr>
          <a:xfrm>
            <a:off x="2626957" y="3938535"/>
            <a:ext cx="17048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鍾鳳嬌教授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0E63EB42-BC37-4909-A35A-B818F70975A9}"/>
              </a:ext>
            </a:extLst>
          </p:cNvPr>
          <p:cNvSpPr txBox="1"/>
          <p:nvPr/>
        </p:nvSpPr>
        <p:spPr>
          <a:xfrm>
            <a:off x="6108008" y="3938535"/>
            <a:ext cx="17048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周保男教授</a:t>
            </a: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018509B-EF68-43A6-B5E5-7BC0EEF26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9</a:t>
            </a:fld>
            <a:endParaRPr lang="zh-CN" altLang="en-US"/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246B7BB5-45E2-4975-B20F-FE68B956F9E4}"/>
              </a:ext>
            </a:extLst>
          </p:cNvPr>
          <p:cNvSpPr txBox="1"/>
          <p:nvPr/>
        </p:nvSpPr>
        <p:spPr>
          <a:xfrm>
            <a:off x="382912" y="4756428"/>
            <a:ext cx="696976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6905" indent="-457200">
              <a:buFont typeface="Arial" panose="020B0604020202020204" pitchFamily="34" charset="0"/>
              <a:buChar char="•"/>
            </a:pPr>
            <a:r>
              <a:rPr lang="zh-TW" altLang="en-US" sz="2000" kern="1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專任教師六名，合聘教師一名</a:t>
            </a:r>
            <a:endParaRPr lang="zh-TW" altLang="zh-TW" sz="2000" kern="100" dirty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636905" indent="-457200">
              <a:buFont typeface="Arial" panose="020B0604020202020204" pitchFamily="34" charset="0"/>
              <a:buChar char="•"/>
            </a:pPr>
            <a:r>
              <a:rPr lang="zh-TW" altLang="en-US" sz="2000" kern="1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一位老師最多指導</a:t>
            </a:r>
            <a:r>
              <a:rPr lang="zh-TW" altLang="en-US" sz="2000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四</a:t>
            </a:r>
            <a:r>
              <a:rPr lang="zh-TW" altLang="en-US" sz="2000" kern="1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名學生。一年級上學期末完成簽認論文指導教授。</a:t>
            </a:r>
            <a:endParaRPr lang="en-US" altLang="zh-TW" sz="2000" kern="1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636905" indent="-457200">
              <a:buFont typeface="Arial" panose="020B0604020202020204" pitchFamily="34" charset="0"/>
              <a:buChar char="•"/>
            </a:pPr>
            <a:r>
              <a:rPr lang="zh-TW" altLang="en-US" sz="2000" kern="1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專題討論</a:t>
            </a:r>
            <a:r>
              <a:rPr lang="zh-TW" altLang="en-US" sz="2000" kern="1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會安排教師輪授，大家有機會認識所有老師。</a:t>
            </a:r>
            <a:endParaRPr lang="en-US" altLang="zh-TW" sz="2000" kern="1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636905" indent="-457200">
              <a:buFont typeface="Arial" panose="020B0604020202020204" pitchFamily="34" charset="0"/>
              <a:buChar char="•"/>
            </a:pPr>
            <a:r>
              <a:rPr lang="zh-TW" altLang="en-US" sz="2000" kern="1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學會指導老師：周保男老師</a:t>
            </a:r>
            <a:endParaRPr lang="zh-TW" altLang="zh-TW" sz="2400" kern="100" dirty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58BE81CD-8506-44FC-8B61-13E1293CBD35}"/>
              </a:ext>
            </a:extLst>
          </p:cNvPr>
          <p:cNvSpPr txBox="1"/>
          <p:nvPr/>
        </p:nvSpPr>
        <p:spPr>
          <a:xfrm>
            <a:off x="4379107" y="3918144"/>
            <a:ext cx="17048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吳雅玲教授兼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學務長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603FAB5D-0C0E-4C87-BC47-B806854BA81F}"/>
              </a:ext>
            </a:extLst>
          </p:cNvPr>
          <p:cNvSpPr txBox="1"/>
          <p:nvPr/>
        </p:nvSpPr>
        <p:spPr>
          <a:xfrm>
            <a:off x="559231" y="3897360"/>
            <a:ext cx="22768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張碧如副教授兼所長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FCC9ADB0-0349-4254-8620-442B853E95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526" y="1580929"/>
            <a:ext cx="1714500" cy="2317634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8EFAA218-C831-4F9B-8E01-2A965CA226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820" y="1601509"/>
            <a:ext cx="1714500" cy="2276475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5DC32DE3-3988-4377-8A45-231E55B8B1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94" y="1598231"/>
            <a:ext cx="1714500" cy="2276475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933897F7-FA1F-46E7-9D44-A760065608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114" y="1595096"/>
            <a:ext cx="1714500" cy="2333625"/>
          </a:xfrm>
          <a:prstGeom prst="rect">
            <a:avLst/>
          </a:prstGeom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709006FF-7E91-49F0-ADBE-D9A885103B03}"/>
              </a:ext>
            </a:extLst>
          </p:cNvPr>
          <p:cNvSpPr txBox="1"/>
          <p:nvPr/>
        </p:nvSpPr>
        <p:spPr>
          <a:xfrm>
            <a:off x="9882034" y="3938535"/>
            <a:ext cx="18269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王怡文助理教授</a:t>
            </a: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2F6E995D-4E65-45E1-8AB4-9E4927E038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5874" y="1645829"/>
            <a:ext cx="1534565" cy="2232155"/>
          </a:xfrm>
          <a:prstGeom prst="rect">
            <a:avLst/>
          </a:prstGeom>
        </p:spPr>
      </p:pic>
      <p:pic>
        <p:nvPicPr>
          <p:cNvPr id="1026" name="Picture 2" descr="王怡文 助理教授">
            <a:extLst>
              <a:ext uri="{FF2B5EF4-FFF2-40B4-BE49-F238E27FC236}">
                <a16:creationId xmlns:a16="http://schemas.microsoft.com/office/drawing/2014/main" id="{7DB851D7-F51B-4F89-83FA-FC0F938E39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2034" y="1595095"/>
            <a:ext cx="1714500" cy="233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鄭博元 助理教授">
            <a:extLst>
              <a:ext uri="{FF2B5EF4-FFF2-40B4-BE49-F238E27FC236}">
                <a16:creationId xmlns:a16="http://schemas.microsoft.com/office/drawing/2014/main" id="{82F19FF8-A95B-4F76-9521-0824503F1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241" y="4451002"/>
            <a:ext cx="1528639" cy="194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文字方塊 28">
            <a:extLst>
              <a:ext uri="{FF2B5EF4-FFF2-40B4-BE49-F238E27FC236}">
                <a16:creationId xmlns:a16="http://schemas.microsoft.com/office/drawing/2014/main" id="{220C86E3-68AF-468A-A8C5-DA91A60C1D7E}"/>
              </a:ext>
            </a:extLst>
          </p:cNvPr>
          <p:cNvSpPr txBox="1"/>
          <p:nvPr/>
        </p:nvSpPr>
        <p:spPr>
          <a:xfrm>
            <a:off x="9795220" y="5976614"/>
            <a:ext cx="18269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鄭博元助理教授</a:t>
            </a:r>
          </a:p>
        </p:txBody>
      </p:sp>
    </p:spTree>
    <p:extLst>
      <p:ext uri="{BB962C8B-B14F-4D97-AF65-F5344CB8AC3E}">
        <p14:creationId xmlns:p14="http://schemas.microsoft.com/office/powerpoint/2010/main" val="3361083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</TotalTime>
  <Words>850</Words>
  <Application>Microsoft Office PowerPoint</Application>
  <PresentationFormat>寬螢幕</PresentationFormat>
  <Paragraphs>150</Paragraphs>
  <Slides>20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13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34" baseType="lpstr">
      <vt:lpstr>等线</vt:lpstr>
      <vt:lpstr>Microsoft YaHei</vt:lpstr>
      <vt:lpstr>ＭＳ Ｐゴシック</vt:lpstr>
      <vt:lpstr>宋体</vt:lpstr>
      <vt:lpstr>阿里巴巴普惠体 B</vt:lpstr>
      <vt:lpstr>思源黑体</vt:lpstr>
      <vt:lpstr>新細明體</vt:lpstr>
      <vt:lpstr>標楷體</vt:lpstr>
      <vt:lpstr>Arial</vt:lpstr>
      <vt:lpstr>Calibri</vt:lpstr>
      <vt:lpstr>Calibri Light</vt:lpstr>
      <vt:lpstr>Times New Roman</vt:lpstr>
      <vt:lpstr>Wingdings</vt:lpstr>
      <vt:lpstr>Office 主题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https://www.ypppt.com/</dc:title>
  <dc:subject>https://www.ypppt.com/</dc:subject>
  <dc:creator>优品PPT</dc:creator>
  <cp:lastModifiedBy>admin</cp:lastModifiedBy>
  <cp:revision>145</cp:revision>
  <cp:lastPrinted>2026-08-27T04:01:40Z</cp:lastPrinted>
  <dcterms:created xsi:type="dcterms:W3CDTF">2019-07-15T05:01:21Z</dcterms:created>
  <dcterms:modified xsi:type="dcterms:W3CDTF">2026-09-02T17:40:13Z</dcterms:modified>
</cp:coreProperties>
</file>